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57" r:id="rId3"/>
    <p:sldId id="448" r:id="rId4"/>
    <p:sldId id="449" r:id="rId5"/>
    <p:sldId id="450" r:id="rId6"/>
    <p:sldId id="451" r:id="rId7"/>
    <p:sldId id="444" r:id="rId8"/>
    <p:sldId id="445" r:id="rId9"/>
    <p:sldId id="446" r:id="rId10"/>
    <p:sldId id="447" r:id="rId11"/>
    <p:sldId id="453" r:id="rId12"/>
    <p:sldId id="454" r:id="rId13"/>
    <p:sldId id="261" r:id="rId14"/>
    <p:sldId id="262" r:id="rId15"/>
    <p:sldId id="263" r:id="rId16"/>
    <p:sldId id="264" r:id="rId17"/>
    <p:sldId id="265" r:id="rId18"/>
    <p:sldId id="266" r:id="rId19"/>
    <p:sldId id="267" r:id="rId20"/>
    <p:sldId id="268" r:id="rId21"/>
    <p:sldId id="269" r:id="rId22"/>
    <p:sldId id="277" r:id="rId23"/>
    <p:sldId id="278" r:id="rId24"/>
    <p:sldId id="442" r:id="rId25"/>
    <p:sldId id="279" r:id="rId26"/>
    <p:sldId id="280" r:id="rId27"/>
    <p:sldId id="281" r:id="rId28"/>
    <p:sldId id="282" r:id="rId29"/>
    <p:sldId id="283" r:id="rId30"/>
    <p:sldId id="284" r:id="rId31"/>
    <p:sldId id="285" r:id="rId32"/>
    <p:sldId id="286" r:id="rId33"/>
    <p:sldId id="287" r:id="rId34"/>
    <p:sldId id="288" r:id="rId35"/>
    <p:sldId id="289" r:id="rId36"/>
    <p:sldId id="298" r:id="rId37"/>
    <p:sldId id="299" r:id="rId38"/>
    <p:sldId id="318" r:id="rId39"/>
    <p:sldId id="319" r:id="rId40"/>
    <p:sldId id="320" r:id="rId41"/>
    <p:sldId id="321" r:id="rId42"/>
    <p:sldId id="322" r:id="rId43"/>
    <p:sldId id="323" r:id="rId44"/>
    <p:sldId id="324" r:id="rId45"/>
    <p:sldId id="325" r:id="rId46"/>
    <p:sldId id="326" r:id="rId47"/>
    <p:sldId id="327" r:id="rId48"/>
    <p:sldId id="259" r:id="rId49"/>
    <p:sldId id="435" r:id="rId50"/>
    <p:sldId id="338" r:id="rId51"/>
    <p:sldId id="339" r:id="rId52"/>
    <p:sldId id="340" r:id="rId53"/>
    <p:sldId id="341" r:id="rId54"/>
    <p:sldId id="342" r:id="rId55"/>
    <p:sldId id="343" r:id="rId56"/>
    <p:sldId id="344" r:id="rId57"/>
    <p:sldId id="345" r:id="rId58"/>
    <p:sldId id="346" r:id="rId59"/>
    <p:sldId id="347" r:id="rId60"/>
    <p:sldId id="348" r:id="rId61"/>
    <p:sldId id="349" r:id="rId62"/>
    <p:sldId id="350" r:id="rId63"/>
    <p:sldId id="351" r:id="rId64"/>
    <p:sldId id="352" r:id="rId65"/>
    <p:sldId id="353" r:id="rId66"/>
    <p:sldId id="354"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443" r:id="rId82"/>
    <p:sldId id="418" r:id="rId83"/>
    <p:sldId id="419" r:id="rId84"/>
    <p:sldId id="420" r:id="rId85"/>
    <p:sldId id="421" r:id="rId86"/>
    <p:sldId id="422" r:id="rId87"/>
    <p:sldId id="423" r:id="rId88"/>
    <p:sldId id="424" r:id="rId89"/>
    <p:sldId id="425" r:id="rId90"/>
    <p:sldId id="426" r:id="rId91"/>
    <p:sldId id="427" r:id="rId92"/>
    <p:sldId id="428" r:id="rId93"/>
    <p:sldId id="337" r:id="rId94"/>
    <p:sldId id="438" r:id="rId95"/>
    <p:sldId id="439" r:id="rId96"/>
    <p:sldId id="440"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172B-F029-4A1F-9604-FBBFCA18F0D8}" type="datetimeFigureOut">
              <a:rPr lang="zh-CN" altLang="en-US" smtClean="0"/>
              <a:t>2024/1/10 Wednesday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2D9CA-6C06-4880-B02B-47B137BD95FC}" type="slidenum">
              <a:rPr lang="zh-CN" altLang="en-US" smtClean="0"/>
              <a:t>‹#›</a:t>
            </a:fld>
            <a:endParaRPr lang="zh-CN" altLang="en-US"/>
          </a:p>
        </p:txBody>
      </p:sp>
    </p:spTree>
    <p:extLst>
      <p:ext uri="{BB962C8B-B14F-4D97-AF65-F5344CB8AC3E}">
        <p14:creationId xmlns:p14="http://schemas.microsoft.com/office/powerpoint/2010/main" val="180376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99B32F80-685F-4AB5-96D4-4A38040EE470}" type="slidenum">
              <a:rPr lang="zh-CN" altLang="en-US" smtClean="0"/>
              <a:t>80</a:t>
            </a:fld>
            <a:endParaRPr lang="zh-CN" altLang="en-US"/>
          </a:p>
        </p:txBody>
      </p:sp>
    </p:spTree>
    <p:extLst>
      <p:ext uri="{BB962C8B-B14F-4D97-AF65-F5344CB8AC3E}">
        <p14:creationId xmlns:p14="http://schemas.microsoft.com/office/powerpoint/2010/main" val="2897183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811E2F91-FB92-4260-BC71-987FA334D932}" type="datetimeFigureOut">
              <a:rPr lang="zh-CN" altLang="en-US" smtClean="0"/>
              <a:t>2024/1/10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4256763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811E2F91-FB92-4260-BC71-987FA334D932}" type="datetimeFigureOut">
              <a:rPr lang="zh-CN" altLang="en-US" smtClean="0"/>
              <a:t>2024/1/10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2581869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811E2F91-FB92-4260-BC71-987FA334D932}" type="datetimeFigureOut">
              <a:rPr lang="zh-CN" altLang="en-US" smtClean="0"/>
              <a:t>2024/1/10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3164535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811E2F91-FB92-4260-BC71-987FA334D932}" type="datetimeFigureOut">
              <a:rPr lang="zh-CN" altLang="en-US" smtClean="0"/>
              <a:t>2024/1/10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1769368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811E2F91-FB92-4260-BC71-987FA334D932}" type="datetimeFigureOut">
              <a:rPr lang="zh-CN" altLang="en-US" smtClean="0"/>
              <a:t>2024/1/10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345124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811E2F91-FB92-4260-BC71-987FA334D932}" type="datetimeFigureOut">
              <a:rPr lang="zh-CN" altLang="en-US" smtClean="0"/>
              <a:t>2024/1/10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361165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811E2F91-FB92-4260-BC71-987FA334D932}" type="datetimeFigureOut">
              <a:rPr lang="zh-CN" altLang="en-US" smtClean="0"/>
              <a:t>2024/1/10 Wednesday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3347368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811E2F91-FB92-4260-BC71-987FA334D932}" type="datetimeFigureOut">
              <a:rPr lang="zh-CN" altLang="en-US" smtClean="0"/>
              <a:t>2024/1/10 Wednesday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3264153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E2F91-FB92-4260-BC71-987FA334D932}" type="datetimeFigureOut">
              <a:rPr lang="zh-CN" altLang="en-US" smtClean="0"/>
              <a:t>2024/1/10 Wednesday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217738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11E2F91-FB92-4260-BC71-987FA334D932}" type="datetimeFigureOut">
              <a:rPr lang="zh-CN" altLang="en-US" smtClean="0"/>
              <a:t>2024/1/10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345622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11E2F91-FB92-4260-BC71-987FA334D932}" type="datetimeFigureOut">
              <a:rPr lang="zh-CN" altLang="en-US" smtClean="0"/>
              <a:t>2024/1/10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16523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1E2F91-FB92-4260-BC71-987FA334D932}" type="datetimeFigureOut">
              <a:rPr lang="zh-CN" altLang="en-US" smtClean="0"/>
              <a:t>2024/1/10 Wednesday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DDDF1A-F7DE-410E-B9E6-EA905FC07FAA}" type="slidenum">
              <a:rPr lang="zh-CN" altLang="en-US" smtClean="0"/>
              <a:t>‹#›</a:t>
            </a:fld>
            <a:endParaRPr lang="zh-CN" altLang="en-US"/>
          </a:p>
        </p:txBody>
      </p:sp>
    </p:spTree>
    <p:extLst>
      <p:ext uri="{BB962C8B-B14F-4D97-AF65-F5344CB8AC3E}">
        <p14:creationId xmlns:p14="http://schemas.microsoft.com/office/powerpoint/2010/main" val="4214636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nature.com/articles/nature12213#auth-Petar-Stojanov" TargetMode="External"/><Relationship Id="rId2" Type="http://schemas.openxmlformats.org/officeDocument/2006/relationships/hyperlink" Target="https://www.nature.com/articles/nature12213#auth-Michael_S_-Lawrence" TargetMode="External"/><Relationship Id="rId1" Type="http://schemas.openxmlformats.org/officeDocument/2006/relationships/slideLayout" Target="../slideLayouts/slideLayout7.xml"/><Relationship Id="rId6" Type="http://schemas.openxmlformats.org/officeDocument/2006/relationships/hyperlink" Target="https://www.nature.com/articles/nature12213#citeas" TargetMode="External"/><Relationship Id="rId5" Type="http://schemas.openxmlformats.org/officeDocument/2006/relationships/hyperlink" Target="https://www.nature.com/" TargetMode="External"/><Relationship Id="rId4" Type="http://schemas.openxmlformats.org/officeDocument/2006/relationships/hyperlink" Target="https://www.nature.com/articles/nature12213#auth-Gad-Getz"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nature.com/articles/ng1416#auth-Stephen_W-Scherer" TargetMode="External"/><Relationship Id="rId3" Type="http://schemas.openxmlformats.org/officeDocument/2006/relationships/hyperlink" Target="https://www.nature.com/articles/ng1416#auth-Lars-Feuk" TargetMode="External"/><Relationship Id="rId7" Type="http://schemas.openxmlformats.org/officeDocument/2006/relationships/hyperlink" Target="https://www.nature.com/articles/ng1416#auth-Ying-Qi" TargetMode="External"/><Relationship Id="rId2" Type="http://schemas.openxmlformats.org/officeDocument/2006/relationships/hyperlink" Target="https://www.nature.com/articles/ng1416#auth-A_John-Iafrate" TargetMode="External"/><Relationship Id="rId1" Type="http://schemas.openxmlformats.org/officeDocument/2006/relationships/slideLayout" Target="../slideLayouts/slideLayout7.xml"/><Relationship Id="rId6" Type="http://schemas.openxmlformats.org/officeDocument/2006/relationships/hyperlink" Target="https://www.nature.com/articles/ng1416#auth-Patricia_K-Donahoe" TargetMode="External"/><Relationship Id="rId5" Type="http://schemas.openxmlformats.org/officeDocument/2006/relationships/hyperlink" Target="https://www.nature.com/articles/ng1416#auth-Marc_L-Listewnik" TargetMode="External"/><Relationship Id="rId10" Type="http://schemas.openxmlformats.org/officeDocument/2006/relationships/hyperlink" Target="https://www.nature.com/ng" TargetMode="External"/><Relationship Id="rId4" Type="http://schemas.openxmlformats.org/officeDocument/2006/relationships/hyperlink" Target="https://www.nature.com/articles/ng1416#auth-Miguel_N-Rivera" TargetMode="External"/><Relationship Id="rId9" Type="http://schemas.openxmlformats.org/officeDocument/2006/relationships/hyperlink" Target="https://www.nature.com/articles/ng1416#auth-Charles-Le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nature.com/articles/s41568-020-0290-x#auth-Nuria-Lopez_Bigas" TargetMode="External"/><Relationship Id="rId2" Type="http://schemas.openxmlformats.org/officeDocument/2006/relationships/hyperlink" Target="https://www.nature.com/articles/s41568-020-0290-x#auth-Francisco-Mart_nez_Jim_nez" TargetMode="External"/><Relationship Id="rId1" Type="http://schemas.openxmlformats.org/officeDocument/2006/relationships/slideLayout" Target="../slideLayouts/slideLayout7.xml"/><Relationship Id="rId5" Type="http://schemas.openxmlformats.org/officeDocument/2006/relationships/hyperlink" Target="https://www.nature.com/articles/s41568-020-0290-x#citeas" TargetMode="External"/><Relationship Id="rId4" Type="http://schemas.openxmlformats.org/officeDocument/2006/relationships/hyperlink" Target="https://www.nature.com/nrc"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somatic-mutation"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nucleic-acid-base-substitution"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chromosome-6"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ww.nature.com/articles/nature12477#auth-Serena-Nik_Zainal" TargetMode="External"/><Relationship Id="rId2" Type="http://schemas.openxmlformats.org/officeDocument/2006/relationships/hyperlink" Target="https://www.nature.com/articles/nature12477#auth-Ludmil_B_-Alexandrov" TargetMode="External"/><Relationship Id="rId1" Type="http://schemas.openxmlformats.org/officeDocument/2006/relationships/slideLayout" Target="../slideLayouts/slideLayout7.xml"/><Relationship Id="rId6" Type="http://schemas.openxmlformats.org/officeDocument/2006/relationships/hyperlink" Target="https://www.nature.com/articles/nature12477#citeas" TargetMode="External"/><Relationship Id="rId5" Type="http://schemas.openxmlformats.org/officeDocument/2006/relationships/hyperlink" Target="https://www.nature.com/" TargetMode="External"/><Relationship Id="rId4" Type="http://schemas.openxmlformats.org/officeDocument/2006/relationships/hyperlink" Target="https://www.nature.com/articles/nature12477#auth-Michael_R_-Stratton"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www.nature.com/articles/s12276-018-0112-3#auth-Young_Seok-Ju" TargetMode="External"/><Relationship Id="rId2" Type="http://schemas.openxmlformats.org/officeDocument/2006/relationships/hyperlink" Target="https://www.nature.com/articles/s12276-018-0112-3#auth-Kijong-Yi" TargetMode="External"/><Relationship Id="rId1" Type="http://schemas.openxmlformats.org/officeDocument/2006/relationships/slideLayout" Target="../slideLayouts/slideLayout7.xml"/><Relationship Id="rId5" Type="http://schemas.openxmlformats.org/officeDocument/2006/relationships/hyperlink" Target="https://www.nature.com/articles/s12276-018-0112-3#citeas" TargetMode="External"/><Relationship Id="rId4" Type="http://schemas.openxmlformats.org/officeDocument/2006/relationships/hyperlink" Target="https://www.nature.com/emm"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0.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1.wmf"/></Relationships>
</file>

<file path=ppt/slides/_rels/slide7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nature.com/articles/s41586-019-1913-9#auth-Peter_J_-Campbell" TargetMode="External"/><Relationship Id="rId2" Type="http://schemas.openxmlformats.org/officeDocument/2006/relationships/hyperlink" Target="https://www.nature.com/articles/s41586-019-1913-9#auth-Yilong-Li" TargetMode="External"/><Relationship Id="rId1" Type="http://schemas.openxmlformats.org/officeDocument/2006/relationships/slideLayout" Target="../slideLayouts/slideLayout7.xml"/><Relationship Id="rId6" Type="http://schemas.openxmlformats.org/officeDocument/2006/relationships/hyperlink" Target="https://www.nature.com/articles/s41586-019-1913-9#citeas" TargetMode="External"/><Relationship Id="rId5" Type="http://schemas.openxmlformats.org/officeDocument/2006/relationships/hyperlink" Target="https://www.nature.com/" TargetMode="External"/><Relationship Id="rId4" Type="http://schemas.openxmlformats.org/officeDocument/2006/relationships/hyperlink" Target="https://www.nature.com/articles/s41586-019-1913-9#group-2"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www.nature.com/articles/s41568-021-00346-0#auth-Sjoerd_H_-Burg" TargetMode="External"/><Relationship Id="rId2" Type="http://schemas.openxmlformats.org/officeDocument/2006/relationships/hyperlink" Target="https://www.nature.com/articles/s41568-021-00346-0#auth-Mansi-Saxena" TargetMode="External"/><Relationship Id="rId1" Type="http://schemas.openxmlformats.org/officeDocument/2006/relationships/slideLayout" Target="../slideLayouts/slideLayout7.xml"/><Relationship Id="rId6" Type="http://schemas.openxmlformats.org/officeDocument/2006/relationships/hyperlink" Target="https://www.nature.com/nrc" TargetMode="External"/><Relationship Id="rId5" Type="http://schemas.openxmlformats.org/officeDocument/2006/relationships/hyperlink" Target="https://www.nature.com/articles/s41568-021-00346-0#auth-Nina-Bhardwaj" TargetMode="External"/><Relationship Id="rId4" Type="http://schemas.openxmlformats.org/officeDocument/2006/relationships/hyperlink" Target="https://www.nature.com/articles/s41568-021-00346-0#auth-Cornelis_J__M_-Melief"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www.nature.com/articles/s41571-020-00460-2#auth-Patrick_A_-Ott" TargetMode="External"/><Relationship Id="rId2" Type="http://schemas.openxmlformats.org/officeDocument/2006/relationships/hyperlink" Target="https://www.nature.com/articles/s41571-020-00460-2#auth-Eryn-Blass" TargetMode="External"/><Relationship Id="rId1" Type="http://schemas.openxmlformats.org/officeDocument/2006/relationships/slideLayout" Target="../slideLayouts/slideLayout7.xml"/><Relationship Id="rId4" Type="http://schemas.openxmlformats.org/officeDocument/2006/relationships/hyperlink" Target="https://www.nature.com/nrclinonc"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09246" y="1585282"/>
            <a:ext cx="9274712" cy="1754326"/>
          </a:xfrm>
          <a:prstGeom prst="rect">
            <a:avLst/>
          </a:prstGeom>
        </p:spPr>
        <p:txBody>
          <a:bodyPr wrap="square">
            <a:spAutoFit/>
          </a:bodyPr>
          <a:lstStyle/>
          <a:p>
            <a:pPr algn="ctr">
              <a:lnSpc>
                <a:spcPct val="150000"/>
              </a:lnSpc>
            </a:pPr>
            <a:r>
              <a:rPr lang="en-US" altLang="zh-CN" sz="3600" b="0" i="0" u="none" strike="noStrike" baseline="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Chapter 18</a:t>
            </a:r>
          </a:p>
          <a:p>
            <a:pPr algn="ctr">
              <a:lnSpc>
                <a:spcPct val="150000"/>
              </a:lnSpc>
            </a:pPr>
            <a:r>
              <a:rPr lang="en-US" altLang="zh-CN" sz="3600" b="0" i="0" u="none" strike="noStrike" baseline="0" dirty="0" smtClean="0">
                <a:solidFill>
                  <a:srgbClr val="1271FF"/>
                </a:solidFill>
                <a:latin typeface="Arial Unicode MS" panose="020B0604020202020204" pitchFamily="34" charset="-122"/>
                <a:ea typeface="Arial Unicode MS" panose="020B0604020202020204" pitchFamily="34" charset="-122"/>
                <a:cs typeface="Arial Unicode MS" panose="020B0604020202020204" pitchFamily="34" charset="-122"/>
              </a:rPr>
              <a:t>AI and Cancer Precision Medicine</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 name="TextBox 1"/>
          <p:cNvSpPr txBox="1"/>
          <p:nvPr/>
        </p:nvSpPr>
        <p:spPr>
          <a:xfrm>
            <a:off x="5443525" y="4224528"/>
            <a:ext cx="1356462" cy="369332"/>
          </a:xfrm>
          <a:prstGeom prst="rect">
            <a:avLst/>
          </a:prstGeom>
          <a:noFill/>
        </p:spPr>
        <p:txBody>
          <a:bodyPr wrap="none" rtlCol="0">
            <a:spAutoFit/>
          </a:bodyPr>
          <a:lstStyle/>
          <a:p>
            <a:r>
              <a:rPr lang="en-US" altLang="zh-CN" dirty="0" smtClean="0"/>
              <a:t>Jan 10, 2024</a:t>
            </a:r>
            <a:endParaRPr lang="zh-CN" altLang="en-US" dirty="0"/>
          </a:p>
        </p:txBody>
      </p:sp>
    </p:spTree>
    <p:extLst>
      <p:ext uri="{BB962C8B-B14F-4D97-AF65-F5344CB8AC3E}">
        <p14:creationId xmlns:p14="http://schemas.microsoft.com/office/powerpoint/2010/main" val="4080599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a:extLst>
              <a:ext uri="{FF2B5EF4-FFF2-40B4-BE49-F238E27FC236}">
                <a16:creationId xmlns:a16="http://schemas.microsoft.com/office/drawing/2014/main" xmlns="" id="{AA6CEB81-092A-7BE3-E25A-A32DB8FB4F33}"/>
              </a:ext>
            </a:extLst>
          </p:cNvPr>
          <p:cNvGrpSpPr/>
          <p:nvPr/>
        </p:nvGrpSpPr>
        <p:grpSpPr>
          <a:xfrm>
            <a:off x="1879353" y="1039103"/>
            <a:ext cx="7783587" cy="4799004"/>
            <a:chOff x="1879353" y="1039103"/>
            <a:chExt cx="7783587" cy="4799004"/>
          </a:xfrm>
        </p:grpSpPr>
        <p:sp>
          <p:nvSpPr>
            <p:cNvPr id="28" name="矩形 27">
              <a:extLst>
                <a:ext uri="{FF2B5EF4-FFF2-40B4-BE49-F238E27FC236}">
                  <a16:creationId xmlns:a16="http://schemas.microsoft.com/office/drawing/2014/main" xmlns="" id="{9C082B38-842F-F651-895C-FF56F1D476B4}"/>
                </a:ext>
              </a:extLst>
            </p:cNvPr>
            <p:cNvSpPr/>
            <p:nvPr/>
          </p:nvSpPr>
          <p:spPr>
            <a:xfrm>
              <a:off x="3748586" y="2124847"/>
              <a:ext cx="1080000" cy="108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853AD3BD-D1A5-7618-A03F-A5D34522F706}"/>
                </a:ext>
              </a:extLst>
            </p:cNvPr>
            <p:cNvPicPr>
              <a:picLocks noChangeAspect="1"/>
            </p:cNvPicPr>
            <p:nvPr/>
          </p:nvPicPr>
          <p:blipFill>
            <a:blip r:embed="rId2"/>
            <a:stretch>
              <a:fillRect/>
            </a:stretch>
          </p:blipFill>
          <p:spPr>
            <a:xfrm>
              <a:off x="1879353" y="2476800"/>
              <a:ext cx="1508706" cy="1508706"/>
            </a:xfrm>
            <a:prstGeom prst="rect">
              <a:avLst/>
            </a:prstGeom>
          </p:spPr>
        </p:pic>
        <p:sp>
          <p:nvSpPr>
            <p:cNvPr id="7" name="矩形 6">
              <a:extLst>
                <a:ext uri="{FF2B5EF4-FFF2-40B4-BE49-F238E27FC236}">
                  <a16:creationId xmlns:a16="http://schemas.microsoft.com/office/drawing/2014/main" xmlns="" id="{C7B8EED6-EEC8-4E43-4F6E-226174720E9D}"/>
                </a:ext>
              </a:extLst>
            </p:cNvPr>
            <p:cNvSpPr/>
            <p:nvPr/>
          </p:nvSpPr>
          <p:spPr>
            <a:xfrm>
              <a:off x="2212401" y="3558674"/>
              <a:ext cx="192505" cy="194400"/>
            </a:xfrm>
            <a:prstGeom prst="rect">
              <a:avLst/>
            </a:prstGeom>
            <a:solidFill>
              <a:schemeClr val="accent4">
                <a:lumMod val="20000"/>
                <a:lumOff val="80000"/>
              </a:schemeClr>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2E84B3F2-2363-7EBD-6B77-CBC1DC843CF8}"/>
                </a:ext>
              </a:extLst>
            </p:cNvPr>
            <p:cNvSpPr/>
            <p:nvPr/>
          </p:nvSpPr>
          <p:spPr>
            <a:xfrm>
              <a:off x="3898851" y="2257204"/>
              <a:ext cx="1080000" cy="108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8CC92C89-A486-F2E5-29F3-7F8FC69E6C11}"/>
                </a:ext>
              </a:extLst>
            </p:cNvPr>
            <p:cNvSpPr/>
            <p:nvPr/>
          </p:nvSpPr>
          <p:spPr>
            <a:xfrm>
              <a:off x="4029260" y="2407586"/>
              <a:ext cx="1080000" cy="108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8EC6D374-9323-AC5D-715D-274DDA77C54D}"/>
                </a:ext>
              </a:extLst>
            </p:cNvPr>
            <p:cNvSpPr/>
            <p:nvPr/>
          </p:nvSpPr>
          <p:spPr>
            <a:xfrm>
              <a:off x="4188902" y="2563307"/>
              <a:ext cx="1080000" cy="108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DEF14076-1379-2E7F-30C1-AEF4450530C0}"/>
                </a:ext>
              </a:extLst>
            </p:cNvPr>
            <p:cNvSpPr/>
            <p:nvPr/>
          </p:nvSpPr>
          <p:spPr>
            <a:xfrm>
              <a:off x="4339852" y="2711342"/>
              <a:ext cx="1080000" cy="108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CED45246-78A2-8F95-E08E-EAE7FB6D6DF7}"/>
                </a:ext>
              </a:extLst>
            </p:cNvPr>
            <p:cNvSpPr/>
            <p:nvPr/>
          </p:nvSpPr>
          <p:spPr>
            <a:xfrm>
              <a:off x="4503656" y="2868468"/>
              <a:ext cx="1080000" cy="108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5BDDF182-7E11-0D9C-99DC-F8ADDB1337F4}"/>
                </a:ext>
              </a:extLst>
            </p:cNvPr>
            <p:cNvSpPr/>
            <p:nvPr/>
          </p:nvSpPr>
          <p:spPr>
            <a:xfrm>
              <a:off x="4667769" y="3018675"/>
              <a:ext cx="1080000" cy="108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FEBABB2D-91E9-B045-370A-6FEEBE24FF5F}"/>
                </a:ext>
              </a:extLst>
            </p:cNvPr>
            <p:cNvSpPr/>
            <p:nvPr/>
          </p:nvSpPr>
          <p:spPr>
            <a:xfrm>
              <a:off x="4879852" y="3865571"/>
              <a:ext cx="98999" cy="100800"/>
            </a:xfrm>
            <a:prstGeom prst="rect">
              <a:avLst/>
            </a:prstGeom>
            <a:solidFill>
              <a:schemeClr val="accent4">
                <a:lumMod val="20000"/>
                <a:lumOff val="80000"/>
              </a:schemeClr>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xmlns="" id="{29B6D081-BACD-49E4-F62F-EC7640790895}"/>
                </a:ext>
              </a:extLst>
            </p:cNvPr>
            <p:cNvCxnSpPr>
              <a:cxnSpLocks/>
              <a:stCxn id="7" idx="3"/>
              <a:endCxn id="14" idx="1"/>
            </p:cNvCxnSpPr>
            <p:nvPr/>
          </p:nvCxnSpPr>
          <p:spPr>
            <a:xfrm>
              <a:off x="2404906" y="3655874"/>
              <a:ext cx="2474946" cy="260097"/>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xmlns="" id="{0448D60E-B9E6-2BE0-1E1B-3259AACCF7EE}"/>
                </a:ext>
              </a:extLst>
            </p:cNvPr>
            <p:cNvSpPr/>
            <p:nvPr/>
          </p:nvSpPr>
          <p:spPr>
            <a:xfrm>
              <a:off x="5817705" y="2407587"/>
              <a:ext cx="540000" cy="54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E75BF737-FB2F-D521-D329-191761C20E61}"/>
                </a:ext>
              </a:extLst>
            </p:cNvPr>
            <p:cNvSpPr/>
            <p:nvPr/>
          </p:nvSpPr>
          <p:spPr>
            <a:xfrm>
              <a:off x="5970105" y="2559987"/>
              <a:ext cx="540000" cy="54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F8136070-9270-9118-2758-AE2A18661F1E}"/>
                </a:ext>
              </a:extLst>
            </p:cNvPr>
            <p:cNvSpPr/>
            <p:nvPr/>
          </p:nvSpPr>
          <p:spPr>
            <a:xfrm>
              <a:off x="6122505" y="2712387"/>
              <a:ext cx="540000" cy="54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xmlns="" id="{2D090A0B-D8BD-F914-4B72-232511FAFFB1}"/>
                </a:ext>
              </a:extLst>
            </p:cNvPr>
            <p:cNvSpPr/>
            <p:nvPr/>
          </p:nvSpPr>
          <p:spPr>
            <a:xfrm>
              <a:off x="6274905" y="2864787"/>
              <a:ext cx="540000" cy="54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xmlns="" id="{2C532287-C5D5-810E-F2DC-6108B904C4A9}"/>
                </a:ext>
              </a:extLst>
            </p:cNvPr>
            <p:cNvSpPr/>
            <p:nvPr/>
          </p:nvSpPr>
          <p:spPr>
            <a:xfrm>
              <a:off x="6427305" y="3017187"/>
              <a:ext cx="540000" cy="54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xmlns="" id="{6941D612-FECB-CB3F-6224-44EFD7A295E8}"/>
                </a:ext>
              </a:extLst>
            </p:cNvPr>
            <p:cNvSpPr/>
            <p:nvPr/>
          </p:nvSpPr>
          <p:spPr>
            <a:xfrm>
              <a:off x="6579705" y="3169587"/>
              <a:ext cx="540000" cy="54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xmlns="" id="{55E209B3-09FB-EA5B-B571-FEE2464FC0B9}"/>
                </a:ext>
              </a:extLst>
            </p:cNvPr>
            <p:cNvSpPr/>
            <p:nvPr/>
          </p:nvSpPr>
          <p:spPr>
            <a:xfrm>
              <a:off x="6732105" y="3321987"/>
              <a:ext cx="540000" cy="540000"/>
            </a:xfrm>
            <a:prstGeom prst="rect">
              <a:avLst/>
            </a:prstGeom>
            <a:solidFill>
              <a:schemeClr val="bg1">
                <a:lumMod val="95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xmlns="" id="{497044A7-2556-CFEB-3844-B990CC54E619}"/>
                </a:ext>
              </a:extLst>
            </p:cNvPr>
            <p:cNvSpPr/>
            <p:nvPr/>
          </p:nvSpPr>
          <p:spPr>
            <a:xfrm>
              <a:off x="5109260" y="3482099"/>
              <a:ext cx="192505" cy="194400"/>
            </a:xfrm>
            <a:prstGeom prst="rect">
              <a:avLst/>
            </a:prstGeom>
            <a:solidFill>
              <a:schemeClr val="accent4">
                <a:lumMod val="20000"/>
                <a:lumOff val="80000"/>
              </a:schemeClr>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xmlns="" id="{A7EB1AE6-32B7-5ABE-2F17-E8A7BD4FE8CD}"/>
                </a:ext>
              </a:extLst>
            </p:cNvPr>
            <p:cNvCxnSpPr>
              <a:cxnSpLocks/>
            </p:cNvCxnSpPr>
            <p:nvPr/>
          </p:nvCxnSpPr>
          <p:spPr>
            <a:xfrm>
              <a:off x="5303373" y="3588278"/>
              <a:ext cx="1637706"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xmlns="" id="{7557BBB7-E0C9-4BCC-0B65-E9502810C8DE}"/>
                </a:ext>
              </a:extLst>
            </p:cNvPr>
            <p:cNvSpPr/>
            <p:nvPr/>
          </p:nvSpPr>
          <p:spPr>
            <a:xfrm>
              <a:off x="6953505" y="3539678"/>
              <a:ext cx="97200" cy="97200"/>
            </a:xfrm>
            <a:prstGeom prst="rect">
              <a:avLst/>
            </a:prstGeom>
            <a:solidFill>
              <a:schemeClr val="accent4">
                <a:lumMod val="20000"/>
                <a:lumOff val="80000"/>
              </a:schemeClr>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xmlns="" id="{1D7206F2-CB29-3A30-15E8-56A02DF2E9EF}"/>
                </a:ext>
              </a:extLst>
            </p:cNvPr>
            <p:cNvSpPr txBox="1"/>
            <p:nvPr/>
          </p:nvSpPr>
          <p:spPr>
            <a:xfrm>
              <a:off x="4641109" y="5499553"/>
              <a:ext cx="805093" cy="338554"/>
            </a:xfrm>
            <a:prstGeom prst="rect">
              <a:avLst/>
            </a:prstGeom>
            <a:noFill/>
          </p:spPr>
          <p:txBody>
            <a:bodyPr wrap="square" rtlCol="0">
              <a:spAutoFit/>
            </a:bodyPr>
            <a:lstStyle/>
            <a:p>
              <a:r>
                <a:rPr lang="zh-CN" altLang="en-US" sz="1600" dirty="0">
                  <a:latin typeface="Arial" panose="020B0604020202020204" pitchFamily="34" charset="0"/>
                  <a:cs typeface="Arial" panose="020B0604020202020204" pitchFamily="34" charset="0"/>
                </a:rPr>
                <a:t>卷积层</a:t>
              </a:r>
            </a:p>
          </p:txBody>
        </p:sp>
        <p:sp>
          <p:nvSpPr>
            <p:cNvPr id="36" name="文本框 35">
              <a:extLst>
                <a:ext uri="{FF2B5EF4-FFF2-40B4-BE49-F238E27FC236}">
                  <a16:creationId xmlns:a16="http://schemas.microsoft.com/office/drawing/2014/main" xmlns="" id="{04DCE72B-C75D-2C7D-3CF4-D72A84DFC073}"/>
                </a:ext>
              </a:extLst>
            </p:cNvPr>
            <p:cNvSpPr txBox="1"/>
            <p:nvPr/>
          </p:nvSpPr>
          <p:spPr>
            <a:xfrm>
              <a:off x="6122226" y="5499553"/>
              <a:ext cx="1210588" cy="338554"/>
            </a:xfrm>
            <a:prstGeom prst="rect">
              <a:avLst/>
            </a:prstGeom>
            <a:noFill/>
          </p:spPr>
          <p:txBody>
            <a:bodyPr wrap="none" rtlCol="0">
              <a:spAutoFit/>
            </a:bodyPr>
            <a:lstStyle/>
            <a:p>
              <a:r>
                <a:rPr lang="zh-CN" altLang="en-US" sz="1600" dirty="0">
                  <a:latin typeface="Arial" panose="020B0604020202020204" pitchFamily="34" charset="0"/>
                  <a:cs typeface="Arial" panose="020B0604020202020204" pitchFamily="34" charset="0"/>
                </a:rPr>
                <a:t>最大池化层</a:t>
              </a:r>
            </a:p>
          </p:txBody>
        </p:sp>
        <p:grpSp>
          <p:nvGrpSpPr>
            <p:cNvPr id="92" name="组合 91">
              <a:extLst>
                <a:ext uri="{FF2B5EF4-FFF2-40B4-BE49-F238E27FC236}">
                  <a16:creationId xmlns:a16="http://schemas.microsoft.com/office/drawing/2014/main" xmlns="" id="{9C17547B-0C0F-682F-D59E-09FFD586A677}"/>
                </a:ext>
              </a:extLst>
            </p:cNvPr>
            <p:cNvGrpSpPr/>
            <p:nvPr/>
          </p:nvGrpSpPr>
          <p:grpSpPr>
            <a:xfrm>
              <a:off x="8409089" y="1039103"/>
              <a:ext cx="1253851" cy="4260968"/>
              <a:chOff x="7825436" y="1143476"/>
              <a:chExt cx="1253851" cy="4260968"/>
            </a:xfrm>
          </p:grpSpPr>
          <p:grpSp>
            <p:nvGrpSpPr>
              <p:cNvPr id="86" name="组合 85">
                <a:extLst>
                  <a:ext uri="{FF2B5EF4-FFF2-40B4-BE49-F238E27FC236}">
                    <a16:creationId xmlns:a16="http://schemas.microsoft.com/office/drawing/2014/main" xmlns="" id="{8C013202-A9C3-D87C-BEB8-9E8F198A25F4}"/>
                  </a:ext>
                </a:extLst>
              </p:cNvPr>
              <p:cNvGrpSpPr/>
              <p:nvPr/>
            </p:nvGrpSpPr>
            <p:grpSpPr>
              <a:xfrm>
                <a:off x="8928033" y="2079776"/>
                <a:ext cx="151254" cy="2339592"/>
                <a:chOff x="7755138" y="2120133"/>
                <a:chExt cx="151254" cy="2339592"/>
              </a:xfrm>
            </p:grpSpPr>
            <p:sp>
              <p:nvSpPr>
                <p:cNvPr id="58" name="椭圆 57">
                  <a:extLst>
                    <a:ext uri="{FF2B5EF4-FFF2-40B4-BE49-F238E27FC236}">
                      <a16:creationId xmlns:a16="http://schemas.microsoft.com/office/drawing/2014/main" xmlns="" id="{A7ACAF7C-46D6-BF33-4F2D-04BC2D3D648A}"/>
                    </a:ext>
                  </a:extLst>
                </p:cNvPr>
                <p:cNvSpPr/>
                <p:nvPr/>
              </p:nvSpPr>
              <p:spPr>
                <a:xfrm>
                  <a:off x="7755138" y="2120133"/>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xmlns="" id="{36E8FC67-5618-0FAF-7061-1F9E3E38346C}"/>
                    </a:ext>
                  </a:extLst>
                </p:cNvPr>
                <p:cNvSpPr/>
                <p:nvPr/>
              </p:nvSpPr>
              <p:spPr>
                <a:xfrm>
                  <a:off x="7755138" y="2393682"/>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xmlns="" id="{CC58DDC1-6943-CC36-E3B7-EF38BF6F35C3}"/>
                    </a:ext>
                  </a:extLst>
                </p:cNvPr>
                <p:cNvSpPr/>
                <p:nvPr/>
              </p:nvSpPr>
              <p:spPr>
                <a:xfrm>
                  <a:off x="7755138" y="2667231"/>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xmlns="" id="{313927B9-7748-8D4D-634D-32CB8FD66466}"/>
                    </a:ext>
                  </a:extLst>
                </p:cNvPr>
                <p:cNvSpPr/>
                <p:nvPr/>
              </p:nvSpPr>
              <p:spPr>
                <a:xfrm>
                  <a:off x="7755138" y="2940780"/>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xmlns="" id="{8538E5A1-4EA6-BDC3-050D-BD422A6CC279}"/>
                    </a:ext>
                  </a:extLst>
                </p:cNvPr>
                <p:cNvSpPr/>
                <p:nvPr/>
              </p:nvSpPr>
              <p:spPr>
                <a:xfrm>
                  <a:off x="7755138" y="3214329"/>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xmlns="" id="{48F8AE9F-599D-2889-4D9D-6523AF1A5AB8}"/>
                    </a:ext>
                  </a:extLst>
                </p:cNvPr>
                <p:cNvSpPr/>
                <p:nvPr/>
              </p:nvSpPr>
              <p:spPr>
                <a:xfrm>
                  <a:off x="7755138" y="3487878"/>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xmlns="" id="{FA03DB29-5B8C-921C-5A58-398732BB86AB}"/>
                    </a:ext>
                  </a:extLst>
                </p:cNvPr>
                <p:cNvSpPr/>
                <p:nvPr/>
              </p:nvSpPr>
              <p:spPr>
                <a:xfrm>
                  <a:off x="7755138" y="3761427"/>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xmlns="" id="{C016A293-7F0B-CA50-8B6A-26BD39F449D3}"/>
                    </a:ext>
                  </a:extLst>
                </p:cNvPr>
                <p:cNvSpPr/>
                <p:nvPr/>
              </p:nvSpPr>
              <p:spPr>
                <a:xfrm>
                  <a:off x="7755138" y="4034976"/>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xmlns="" id="{39307F71-C2C0-91FE-38CD-25E378856B03}"/>
                    </a:ext>
                  </a:extLst>
                </p:cNvPr>
                <p:cNvSpPr/>
                <p:nvPr/>
              </p:nvSpPr>
              <p:spPr>
                <a:xfrm>
                  <a:off x="7755138" y="4308525"/>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xmlns="" id="{EEEDECBD-F679-FB8A-DEE8-0B576A0D0FE5}"/>
                  </a:ext>
                </a:extLst>
              </p:cNvPr>
              <p:cNvGrpSpPr/>
              <p:nvPr/>
            </p:nvGrpSpPr>
            <p:grpSpPr>
              <a:xfrm>
                <a:off x="7825436" y="1143476"/>
                <a:ext cx="151254" cy="4260968"/>
                <a:chOff x="6537310" y="1186285"/>
                <a:chExt cx="151254" cy="4260968"/>
              </a:xfrm>
            </p:grpSpPr>
            <p:sp>
              <p:nvSpPr>
                <p:cNvPr id="39" name="椭圆 38">
                  <a:extLst>
                    <a:ext uri="{FF2B5EF4-FFF2-40B4-BE49-F238E27FC236}">
                      <a16:creationId xmlns:a16="http://schemas.microsoft.com/office/drawing/2014/main" xmlns="" id="{07E02D5C-E57C-CD03-10FB-6D1C285BDE08}"/>
                    </a:ext>
                  </a:extLst>
                </p:cNvPr>
                <p:cNvSpPr/>
                <p:nvPr/>
              </p:nvSpPr>
              <p:spPr>
                <a:xfrm rot="21003145">
                  <a:off x="6537310" y="1460270"/>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xmlns="" id="{76A4F0D0-69B0-1DE2-0107-1AFC04004A04}"/>
                    </a:ext>
                  </a:extLst>
                </p:cNvPr>
                <p:cNvSpPr/>
                <p:nvPr/>
              </p:nvSpPr>
              <p:spPr>
                <a:xfrm rot="21003145">
                  <a:off x="6537310" y="1186285"/>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xmlns="" id="{4419C460-A7BD-D0F3-03D9-CDE291BCA286}"/>
                    </a:ext>
                  </a:extLst>
                </p:cNvPr>
                <p:cNvSpPr/>
                <p:nvPr/>
              </p:nvSpPr>
              <p:spPr>
                <a:xfrm rot="21003145">
                  <a:off x="6537310" y="1734255"/>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xmlns="" id="{16C540CC-02BA-DF60-F420-8C5C9DEA16EF}"/>
                    </a:ext>
                  </a:extLst>
                </p:cNvPr>
                <p:cNvSpPr/>
                <p:nvPr/>
              </p:nvSpPr>
              <p:spPr>
                <a:xfrm rot="21003145">
                  <a:off x="6537310" y="2008240"/>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xmlns="" id="{7DFB58A9-01C2-CE3D-0354-264F0D1C9203}"/>
                    </a:ext>
                  </a:extLst>
                </p:cNvPr>
                <p:cNvSpPr/>
                <p:nvPr/>
              </p:nvSpPr>
              <p:spPr>
                <a:xfrm rot="21003145">
                  <a:off x="6537310" y="2282225"/>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64352F92-AF07-5BD7-CE5D-F7B3DC638C1D}"/>
                    </a:ext>
                  </a:extLst>
                </p:cNvPr>
                <p:cNvSpPr/>
                <p:nvPr/>
              </p:nvSpPr>
              <p:spPr>
                <a:xfrm rot="21003145">
                  <a:off x="6537310" y="2556210"/>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xmlns="" id="{C73BDFE0-31DE-6DC6-E37C-75CF898D1A8A}"/>
                    </a:ext>
                  </a:extLst>
                </p:cNvPr>
                <p:cNvSpPr/>
                <p:nvPr/>
              </p:nvSpPr>
              <p:spPr>
                <a:xfrm rot="21003145">
                  <a:off x="6537310" y="2830195"/>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xmlns="" id="{DBD71D58-634B-0AF3-7249-019ECB1ED08A}"/>
                    </a:ext>
                  </a:extLst>
                </p:cNvPr>
                <p:cNvSpPr/>
                <p:nvPr/>
              </p:nvSpPr>
              <p:spPr>
                <a:xfrm rot="21003145">
                  <a:off x="6537310" y="3104180"/>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xmlns="" id="{78161140-9C4C-413B-1BC8-23424F46A678}"/>
                    </a:ext>
                  </a:extLst>
                </p:cNvPr>
                <p:cNvSpPr/>
                <p:nvPr/>
              </p:nvSpPr>
              <p:spPr>
                <a:xfrm rot="21003145">
                  <a:off x="6537310" y="3378165"/>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xmlns="" id="{68677CA2-DE25-8523-D91C-7060FA5286DB}"/>
                    </a:ext>
                  </a:extLst>
                </p:cNvPr>
                <p:cNvSpPr/>
                <p:nvPr/>
              </p:nvSpPr>
              <p:spPr>
                <a:xfrm rot="21003145">
                  <a:off x="6537310" y="3652150"/>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xmlns="" id="{67DC081D-1879-FCD5-12E0-502C0766C4DA}"/>
                    </a:ext>
                  </a:extLst>
                </p:cNvPr>
                <p:cNvSpPr/>
                <p:nvPr/>
              </p:nvSpPr>
              <p:spPr>
                <a:xfrm rot="21003145">
                  <a:off x="6537310" y="3926135"/>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xmlns="" id="{21E8FA5C-8B67-6968-F952-7530974209DF}"/>
                    </a:ext>
                  </a:extLst>
                </p:cNvPr>
                <p:cNvSpPr/>
                <p:nvPr/>
              </p:nvSpPr>
              <p:spPr>
                <a:xfrm rot="21003145">
                  <a:off x="6537310" y="4200120"/>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xmlns="" id="{581BCB1E-E3F0-727B-C1B6-CB66FA1F8C67}"/>
                    </a:ext>
                  </a:extLst>
                </p:cNvPr>
                <p:cNvSpPr/>
                <p:nvPr/>
              </p:nvSpPr>
              <p:spPr>
                <a:xfrm rot="21003145">
                  <a:off x="6537310" y="4474105"/>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xmlns="" id="{31446160-40D6-AAF2-F7A1-2BDD50D2D02F}"/>
                    </a:ext>
                  </a:extLst>
                </p:cNvPr>
                <p:cNvSpPr/>
                <p:nvPr/>
              </p:nvSpPr>
              <p:spPr>
                <a:xfrm rot="21003145">
                  <a:off x="6537310" y="4748090"/>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xmlns="" id="{C2FF7FFD-6244-31BC-0EE7-75CAE3FD2A37}"/>
                    </a:ext>
                  </a:extLst>
                </p:cNvPr>
                <p:cNvSpPr/>
                <p:nvPr/>
              </p:nvSpPr>
              <p:spPr>
                <a:xfrm rot="21003145">
                  <a:off x="6537310" y="5022075"/>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xmlns="" id="{1DCE0829-4B99-26DA-BBD4-1DDF2D1B6205}"/>
                    </a:ext>
                  </a:extLst>
                </p:cNvPr>
                <p:cNvSpPr/>
                <p:nvPr/>
              </p:nvSpPr>
              <p:spPr>
                <a:xfrm rot="21003145">
                  <a:off x="6537310" y="5296053"/>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a:extLst>
                  <a:ext uri="{FF2B5EF4-FFF2-40B4-BE49-F238E27FC236}">
                    <a16:creationId xmlns:a16="http://schemas.microsoft.com/office/drawing/2014/main" xmlns="" id="{7C613ECF-75F0-EC49-F02E-2821A4F3A3BC}"/>
                  </a:ext>
                </a:extLst>
              </p:cNvPr>
              <p:cNvGrpSpPr/>
              <p:nvPr/>
            </p:nvGrpSpPr>
            <p:grpSpPr>
              <a:xfrm>
                <a:off x="8362187" y="1402225"/>
                <a:ext cx="151254" cy="3713005"/>
                <a:chOff x="7074061" y="1445034"/>
                <a:chExt cx="151254" cy="3713005"/>
              </a:xfrm>
            </p:grpSpPr>
            <p:sp>
              <p:nvSpPr>
                <p:cNvPr id="70" name="椭圆 69">
                  <a:extLst>
                    <a:ext uri="{FF2B5EF4-FFF2-40B4-BE49-F238E27FC236}">
                      <a16:creationId xmlns:a16="http://schemas.microsoft.com/office/drawing/2014/main" xmlns="" id="{3BF7D98B-0793-7153-22D9-CE05CB1DBB9F}"/>
                    </a:ext>
                  </a:extLst>
                </p:cNvPr>
                <p:cNvSpPr/>
                <p:nvPr/>
              </p:nvSpPr>
              <p:spPr>
                <a:xfrm rot="21003145">
                  <a:off x="7074061" y="1445034"/>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xmlns="" id="{C971C034-DB52-8556-7C64-F9982AF7F5A4}"/>
                    </a:ext>
                  </a:extLst>
                </p:cNvPr>
                <p:cNvSpPr/>
                <p:nvPr/>
              </p:nvSpPr>
              <p:spPr>
                <a:xfrm rot="21003145">
                  <a:off x="7074061" y="1719019"/>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xmlns="" id="{A61E0583-945A-5A66-4B75-D35148933F80}"/>
                    </a:ext>
                  </a:extLst>
                </p:cNvPr>
                <p:cNvSpPr/>
                <p:nvPr/>
              </p:nvSpPr>
              <p:spPr>
                <a:xfrm rot="21003145">
                  <a:off x="7074061" y="1993004"/>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xmlns="" id="{FD63588D-3346-4C19-E853-A201A998D655}"/>
                    </a:ext>
                  </a:extLst>
                </p:cNvPr>
                <p:cNvSpPr/>
                <p:nvPr/>
              </p:nvSpPr>
              <p:spPr>
                <a:xfrm rot="21003145">
                  <a:off x="7074061" y="2266989"/>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xmlns="" id="{F6BD1479-3AFB-B534-CC47-8D9C03DC097A}"/>
                    </a:ext>
                  </a:extLst>
                </p:cNvPr>
                <p:cNvSpPr/>
                <p:nvPr/>
              </p:nvSpPr>
              <p:spPr>
                <a:xfrm rot="21003145">
                  <a:off x="7074061" y="2540974"/>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xmlns="" id="{1FCD990C-FA74-5090-C733-0E63B2B869BE}"/>
                    </a:ext>
                  </a:extLst>
                </p:cNvPr>
                <p:cNvSpPr/>
                <p:nvPr/>
              </p:nvSpPr>
              <p:spPr>
                <a:xfrm rot="21003145">
                  <a:off x="7074061" y="2814959"/>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xmlns="" id="{DE67F21E-98FD-A8F1-9144-FCE7450D0F69}"/>
                    </a:ext>
                  </a:extLst>
                </p:cNvPr>
                <p:cNvSpPr/>
                <p:nvPr/>
              </p:nvSpPr>
              <p:spPr>
                <a:xfrm rot="21003145">
                  <a:off x="7074061" y="3088944"/>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xmlns="" id="{BFFCA38A-9F5A-EE46-C53E-F5C6468EC614}"/>
                    </a:ext>
                  </a:extLst>
                </p:cNvPr>
                <p:cNvSpPr/>
                <p:nvPr/>
              </p:nvSpPr>
              <p:spPr>
                <a:xfrm rot="21003145">
                  <a:off x="7074061" y="3362929"/>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xmlns="" id="{ED1B7114-3C20-2871-6513-317345ED9425}"/>
                    </a:ext>
                  </a:extLst>
                </p:cNvPr>
                <p:cNvSpPr/>
                <p:nvPr/>
              </p:nvSpPr>
              <p:spPr>
                <a:xfrm rot="21003145">
                  <a:off x="7074061" y="3636914"/>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xmlns="" id="{FCE0DEB0-2372-59BA-4C9E-41641BB75231}"/>
                    </a:ext>
                  </a:extLst>
                </p:cNvPr>
                <p:cNvSpPr/>
                <p:nvPr/>
              </p:nvSpPr>
              <p:spPr>
                <a:xfrm rot="21003145">
                  <a:off x="7074061" y="3910899"/>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xmlns="" id="{7B2AE5CC-8C1D-CFA4-73FA-6AAFD8E2AE29}"/>
                    </a:ext>
                  </a:extLst>
                </p:cNvPr>
                <p:cNvSpPr/>
                <p:nvPr/>
              </p:nvSpPr>
              <p:spPr>
                <a:xfrm rot="21003145">
                  <a:off x="7074061" y="4184884"/>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xmlns="" id="{042BE85A-9360-3873-638E-590C2CAE067E}"/>
                    </a:ext>
                  </a:extLst>
                </p:cNvPr>
                <p:cNvSpPr/>
                <p:nvPr/>
              </p:nvSpPr>
              <p:spPr>
                <a:xfrm rot="21003145">
                  <a:off x="7074061" y="4458869"/>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xmlns="" id="{67EC969B-F695-1BE0-AB8D-1696E85A9151}"/>
                    </a:ext>
                  </a:extLst>
                </p:cNvPr>
                <p:cNvSpPr/>
                <p:nvPr/>
              </p:nvSpPr>
              <p:spPr>
                <a:xfrm rot="21003145">
                  <a:off x="7074061" y="4732854"/>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xmlns="" id="{FCE34599-BBA6-4FE0-12AD-CCF0C641B314}"/>
                    </a:ext>
                  </a:extLst>
                </p:cNvPr>
                <p:cNvSpPr/>
                <p:nvPr/>
              </p:nvSpPr>
              <p:spPr>
                <a:xfrm rot="21003145">
                  <a:off x="7074061" y="5006839"/>
                  <a:ext cx="151254" cy="151200"/>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梯形 86">
                <a:extLst>
                  <a:ext uri="{FF2B5EF4-FFF2-40B4-BE49-F238E27FC236}">
                    <a16:creationId xmlns:a16="http://schemas.microsoft.com/office/drawing/2014/main" xmlns="" id="{94C85CDF-64D6-506B-D9B5-0689AED41BD9}"/>
                  </a:ext>
                </a:extLst>
              </p:cNvPr>
              <p:cNvSpPr/>
              <p:nvPr/>
            </p:nvSpPr>
            <p:spPr>
              <a:xfrm rot="5400000">
                <a:off x="6091283" y="3156213"/>
                <a:ext cx="4133608" cy="225250"/>
              </a:xfrm>
              <a:prstGeom prst="trapezoid">
                <a:avLst>
                  <a:gd name="adj" fmla="val 103935"/>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梯形 87">
                <a:extLst>
                  <a:ext uri="{FF2B5EF4-FFF2-40B4-BE49-F238E27FC236}">
                    <a16:creationId xmlns:a16="http://schemas.microsoft.com/office/drawing/2014/main" xmlns="" id="{58F801B9-87A0-1861-BE95-626FE390D748}"/>
                  </a:ext>
                </a:extLst>
              </p:cNvPr>
              <p:cNvSpPr/>
              <p:nvPr/>
            </p:nvSpPr>
            <p:spPr>
              <a:xfrm rot="5400000">
                <a:off x="6921022" y="3142247"/>
                <a:ext cx="3567964" cy="226800"/>
              </a:xfrm>
              <a:prstGeom prst="trapezoid">
                <a:avLst>
                  <a:gd name="adj" fmla="val 292826"/>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箭头: 右 88">
              <a:extLst>
                <a:ext uri="{FF2B5EF4-FFF2-40B4-BE49-F238E27FC236}">
                  <a16:creationId xmlns:a16="http://schemas.microsoft.com/office/drawing/2014/main" xmlns="" id="{A0F2A36F-021D-5D8D-F9FA-1E0F45477494}"/>
                </a:ext>
              </a:extLst>
            </p:cNvPr>
            <p:cNvSpPr/>
            <p:nvPr/>
          </p:nvSpPr>
          <p:spPr>
            <a:xfrm>
              <a:off x="7503137" y="2743377"/>
              <a:ext cx="642178" cy="884279"/>
            </a:xfrm>
            <a:prstGeom prst="rightArrow">
              <a:avLst>
                <a:gd name="adj1" fmla="val 50000"/>
                <a:gd name="adj2" fmla="val 51993"/>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xmlns="" id="{DBC94487-DC5E-2728-2DE2-406DDAE8AE7F}"/>
                </a:ext>
              </a:extLst>
            </p:cNvPr>
            <p:cNvSpPr txBox="1"/>
            <p:nvPr/>
          </p:nvSpPr>
          <p:spPr>
            <a:xfrm>
              <a:off x="7526708" y="5499553"/>
              <a:ext cx="595035" cy="338554"/>
            </a:xfrm>
            <a:prstGeom prst="rect">
              <a:avLst/>
            </a:prstGeom>
            <a:noFill/>
          </p:spPr>
          <p:txBody>
            <a:bodyPr wrap="none" rtlCol="0">
              <a:spAutoFit/>
            </a:bodyPr>
            <a:lstStyle/>
            <a:p>
              <a:r>
                <a:rPr lang="zh-CN" altLang="en-US" sz="1600" dirty="0">
                  <a:latin typeface="Arial" panose="020B0604020202020204" pitchFamily="34" charset="0"/>
                  <a:cs typeface="Arial" panose="020B0604020202020204" pitchFamily="34" charset="0"/>
                </a:rPr>
                <a:t>展平</a:t>
              </a:r>
            </a:p>
          </p:txBody>
        </p:sp>
        <p:sp>
          <p:nvSpPr>
            <p:cNvPr id="91" name="文本框 90">
              <a:extLst>
                <a:ext uri="{FF2B5EF4-FFF2-40B4-BE49-F238E27FC236}">
                  <a16:creationId xmlns:a16="http://schemas.microsoft.com/office/drawing/2014/main" xmlns="" id="{A45C191F-DE7F-AAE2-3A7B-0C8500DE3749}"/>
                </a:ext>
              </a:extLst>
            </p:cNvPr>
            <p:cNvSpPr txBox="1"/>
            <p:nvPr/>
          </p:nvSpPr>
          <p:spPr>
            <a:xfrm>
              <a:off x="2273421" y="5499553"/>
              <a:ext cx="720570" cy="338554"/>
            </a:xfrm>
            <a:prstGeom prst="rect">
              <a:avLst/>
            </a:prstGeom>
            <a:noFill/>
          </p:spPr>
          <p:txBody>
            <a:bodyPr wrap="square" rtlCol="0">
              <a:spAutoFit/>
            </a:bodyPr>
            <a:lstStyle/>
            <a:p>
              <a:r>
                <a:rPr lang="zh-CN" altLang="en-US" sz="1600" dirty="0">
                  <a:latin typeface="Arial" panose="020B0604020202020204" pitchFamily="34" charset="0"/>
                  <a:cs typeface="Arial" panose="020B0604020202020204" pitchFamily="34" charset="0"/>
                </a:rPr>
                <a:t>输入</a:t>
              </a:r>
            </a:p>
          </p:txBody>
        </p:sp>
        <p:sp>
          <p:nvSpPr>
            <p:cNvPr id="93" name="文本框 92">
              <a:extLst>
                <a:ext uri="{FF2B5EF4-FFF2-40B4-BE49-F238E27FC236}">
                  <a16:creationId xmlns:a16="http://schemas.microsoft.com/office/drawing/2014/main" xmlns="" id="{E2F2F239-AFBF-1C25-5A7E-601B72D2DB36}"/>
                </a:ext>
              </a:extLst>
            </p:cNvPr>
            <p:cNvSpPr txBox="1"/>
            <p:nvPr/>
          </p:nvSpPr>
          <p:spPr>
            <a:xfrm>
              <a:off x="8581910" y="5499553"/>
              <a:ext cx="1005403" cy="338554"/>
            </a:xfrm>
            <a:prstGeom prst="rect">
              <a:avLst/>
            </a:prstGeom>
            <a:noFill/>
          </p:spPr>
          <p:txBody>
            <a:bodyPr wrap="none" rtlCol="0">
              <a:spAutoFit/>
            </a:bodyPr>
            <a:lstStyle/>
            <a:p>
              <a:r>
                <a:rPr lang="zh-CN" altLang="en-US" sz="1600" dirty="0">
                  <a:latin typeface="Arial" panose="020B0604020202020204" pitchFamily="34" charset="0"/>
                  <a:cs typeface="Arial" panose="020B0604020202020204" pitchFamily="34" charset="0"/>
                </a:rPr>
                <a:t>全连接层</a:t>
              </a:r>
            </a:p>
          </p:txBody>
        </p:sp>
      </p:grpSp>
      <p:sp>
        <p:nvSpPr>
          <p:cNvPr id="95" name="文本框 94">
            <a:extLst>
              <a:ext uri="{FF2B5EF4-FFF2-40B4-BE49-F238E27FC236}">
                <a16:creationId xmlns:a16="http://schemas.microsoft.com/office/drawing/2014/main" xmlns="" id="{6033021D-0EEC-7E62-0653-6711BDE42927}"/>
              </a:ext>
            </a:extLst>
          </p:cNvPr>
          <p:cNvSpPr txBox="1"/>
          <p:nvPr/>
        </p:nvSpPr>
        <p:spPr>
          <a:xfrm>
            <a:off x="4503656" y="594716"/>
            <a:ext cx="2348720" cy="523220"/>
          </a:xfrm>
          <a:prstGeom prst="rect">
            <a:avLst/>
          </a:prstGeom>
          <a:noFill/>
        </p:spPr>
        <p:txBody>
          <a:bodyPr wrap="none" rtlCol="0">
            <a:spAutoFit/>
          </a:bodyPr>
          <a:lstStyle/>
          <a:p>
            <a:r>
              <a:rPr kumimoji="1" lang="zh-CN" altLang="en-US" sz="2800" b="1" dirty="0" smtClean="0"/>
              <a:t>卷积神经网络</a:t>
            </a:r>
            <a:endParaRPr kumimoji="1" lang="zh-CN" altLang="en-US" sz="2800" b="1" dirty="0"/>
          </a:p>
        </p:txBody>
      </p:sp>
    </p:spTree>
    <p:extLst>
      <p:ext uri="{BB962C8B-B14F-4D97-AF65-F5344CB8AC3E}">
        <p14:creationId xmlns:p14="http://schemas.microsoft.com/office/powerpoint/2010/main" val="2870242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F63A3B-78C7-47BE-AE5E-E10140E04643}" type="slidenum">
              <a:rPr lang="en-US" smtClean="0">
                <a:solidFill>
                  <a:prstClr val="black">
                    <a:tint val="75000"/>
                  </a:prstClr>
                </a:solidFill>
              </a:rPr>
              <a:pPr/>
              <a:t>11</a:t>
            </a:fld>
            <a:endParaRPr lang="en-US" dirty="0">
              <a:solidFill>
                <a:prstClr val="black">
                  <a:tint val="75000"/>
                </a:prstClr>
              </a:solidFill>
            </a:endParaRPr>
          </a:p>
        </p:txBody>
      </p:sp>
      <p:sp>
        <p:nvSpPr>
          <p:cNvPr id="5" name="TextBox 4"/>
          <p:cNvSpPr txBox="1"/>
          <p:nvPr/>
        </p:nvSpPr>
        <p:spPr>
          <a:xfrm>
            <a:off x="2694819" y="552069"/>
            <a:ext cx="6077754" cy="523220"/>
          </a:xfrm>
          <a:prstGeom prst="rect">
            <a:avLst/>
          </a:prstGeom>
          <a:noFill/>
        </p:spPr>
        <p:txBody>
          <a:bodyPr wrap="none" rtlCol="0">
            <a:spAutoFit/>
          </a:bodyPr>
          <a:lstStyle/>
          <a:p>
            <a:r>
              <a:rPr lang="en-US" altLang="zh-CN" sz="2800" b="1" dirty="0" smtClean="0">
                <a:latin typeface="微软雅黑" panose="020B0503020204020204" pitchFamily="34" charset="-122"/>
                <a:ea typeface="微软雅黑" panose="020B0503020204020204" pitchFamily="34" charset="-122"/>
              </a:rPr>
              <a:t>Major Questions of AI for Cancer</a:t>
            </a:r>
            <a:endParaRPr lang="zh-CN" altLang="en-US" sz="2800" b="1" dirty="0">
              <a:latin typeface="微软雅黑" panose="020B0503020204020204" pitchFamily="34" charset="-122"/>
              <a:ea typeface="微软雅黑" panose="020B0503020204020204" pitchFamily="34" charset="-122"/>
            </a:endParaRPr>
          </a:p>
        </p:txBody>
      </p:sp>
      <p:sp>
        <p:nvSpPr>
          <p:cNvPr id="6" name="TextBox 5"/>
          <p:cNvSpPr txBox="1"/>
          <p:nvPr/>
        </p:nvSpPr>
        <p:spPr>
          <a:xfrm>
            <a:off x="1659836" y="1783036"/>
            <a:ext cx="7378430"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Diagnosis of actionable cancer, especially in early stage</a:t>
            </a:r>
            <a:endParaRPr lang="zh-CN" altLang="en-US" sz="2000"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1659836" y="4024749"/>
            <a:ext cx="8044446" cy="400110"/>
          </a:xfrm>
          <a:prstGeom prst="rect">
            <a:avLst/>
          </a:prstGeom>
          <a:no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Therapeutic treatment of cancer</a:t>
            </a:r>
            <a:r>
              <a:rPr lang="en-US" altLang="zh-CN" sz="2000" b="1" dirty="0">
                <a:latin typeface="微软雅黑" panose="020B0503020204020204" pitchFamily="34" charset="-122"/>
                <a:ea typeface="微软雅黑" panose="020B0503020204020204" pitchFamily="34" charset="-122"/>
              </a:rPr>
              <a:t>, especially late </a:t>
            </a:r>
            <a:r>
              <a:rPr lang="en-US" altLang="zh-CN" sz="2000" b="1" dirty="0" smtClean="0">
                <a:latin typeface="微软雅黑" panose="020B0503020204020204" pitchFamily="34" charset="-122"/>
                <a:ea typeface="微软雅黑" panose="020B0503020204020204" pitchFamily="34" charset="-122"/>
              </a:rPr>
              <a:t>stage cancer </a:t>
            </a:r>
            <a:endParaRPr lang="zh-CN" altLang="en-US" sz="2000" b="1" dirty="0">
              <a:latin typeface="微软雅黑" panose="020B0503020204020204" pitchFamily="34" charset="-122"/>
              <a:ea typeface="微软雅黑" panose="020B0503020204020204" pitchFamily="34" charset="-122"/>
            </a:endParaRPr>
          </a:p>
        </p:txBody>
      </p:sp>
      <p:sp>
        <p:nvSpPr>
          <p:cNvPr id="8" name="TextBox 7"/>
          <p:cNvSpPr txBox="1"/>
          <p:nvPr/>
        </p:nvSpPr>
        <p:spPr>
          <a:xfrm>
            <a:off x="4470369" y="1126624"/>
            <a:ext cx="2526654" cy="369332"/>
          </a:xfrm>
          <a:prstGeom prst="rect">
            <a:avLst/>
          </a:prstGeom>
          <a:noFill/>
        </p:spPr>
        <p:txBody>
          <a:bodyPr wrap="none" rtlCol="0">
            <a:spAutoFit/>
          </a:bodyPr>
          <a:lstStyle/>
          <a:p>
            <a:r>
              <a:rPr lang="en-US" altLang="zh-CN" dirty="0" smtClean="0"/>
              <a:t>AI4Cancer</a:t>
            </a:r>
            <a:r>
              <a:rPr lang="zh-CN" altLang="en-US" dirty="0" smtClean="0"/>
              <a:t>主要研究内容</a:t>
            </a:r>
            <a:endParaRPr lang="zh-CN" altLang="en-US" dirty="0"/>
          </a:p>
        </p:txBody>
      </p:sp>
      <p:sp>
        <p:nvSpPr>
          <p:cNvPr id="9" name="TextBox 8"/>
          <p:cNvSpPr txBox="1"/>
          <p:nvPr/>
        </p:nvSpPr>
        <p:spPr>
          <a:xfrm>
            <a:off x="2037603" y="4616607"/>
            <a:ext cx="6508064" cy="369332"/>
          </a:xfrm>
          <a:prstGeom prst="rect">
            <a:avLst/>
          </a:prstGeom>
          <a:noFill/>
        </p:spPr>
        <p:txBody>
          <a:bodyPr wrap="none" rtlCol="0">
            <a:spAutoFit/>
          </a:bodyPr>
          <a:lstStyle/>
          <a:p>
            <a:r>
              <a:rPr lang="en-US" altLang="zh-CN" dirty="0" smtClean="0"/>
              <a:t>Cancer drug targets identification</a:t>
            </a:r>
            <a:r>
              <a:rPr lang="zh-CN" altLang="en-US" dirty="0" smtClean="0"/>
              <a:t>（癌症个性化药物靶点发掘）</a:t>
            </a:r>
            <a:endParaRPr lang="zh-CN" altLang="en-US" dirty="0"/>
          </a:p>
        </p:txBody>
      </p:sp>
      <p:sp>
        <p:nvSpPr>
          <p:cNvPr id="10" name="TextBox 9"/>
          <p:cNvSpPr txBox="1"/>
          <p:nvPr/>
        </p:nvSpPr>
        <p:spPr>
          <a:xfrm>
            <a:off x="2037603" y="5553670"/>
            <a:ext cx="10155601" cy="369332"/>
          </a:xfrm>
          <a:prstGeom prst="rect">
            <a:avLst/>
          </a:prstGeom>
          <a:noFill/>
        </p:spPr>
        <p:txBody>
          <a:bodyPr wrap="none" rtlCol="0">
            <a:spAutoFit/>
          </a:bodyPr>
          <a:lstStyle/>
          <a:p>
            <a:r>
              <a:rPr lang="en-US" altLang="zh-CN" dirty="0" smtClean="0"/>
              <a:t>Immune cell specificity prediction </a:t>
            </a:r>
            <a:r>
              <a:rPr lang="zh-CN" altLang="en-US" dirty="0" smtClean="0"/>
              <a:t>（癌症免疫受体特异性预测，如</a:t>
            </a:r>
            <a:r>
              <a:rPr lang="en-US" altLang="zh-CN" dirty="0" smtClean="0"/>
              <a:t>TCR</a:t>
            </a:r>
            <a:r>
              <a:rPr lang="zh-CN" altLang="en-US" dirty="0" smtClean="0"/>
              <a:t>、</a:t>
            </a:r>
            <a:r>
              <a:rPr lang="en-US" altLang="zh-CN" dirty="0" smtClean="0"/>
              <a:t>BCR</a:t>
            </a:r>
            <a:r>
              <a:rPr lang="zh-CN" altLang="en-US" dirty="0" smtClean="0"/>
              <a:t>、</a:t>
            </a:r>
            <a:r>
              <a:rPr lang="en-US" altLang="zh-CN" dirty="0" smtClean="0"/>
              <a:t>Ab</a:t>
            </a:r>
            <a:r>
              <a:rPr lang="zh-CN" altLang="en-US" dirty="0" smtClean="0"/>
              <a:t>、新抗原预测等）</a:t>
            </a:r>
            <a:endParaRPr lang="zh-CN" altLang="en-US" dirty="0"/>
          </a:p>
        </p:txBody>
      </p:sp>
      <p:sp>
        <p:nvSpPr>
          <p:cNvPr id="11" name="TextBox 10"/>
          <p:cNvSpPr txBox="1"/>
          <p:nvPr/>
        </p:nvSpPr>
        <p:spPr>
          <a:xfrm>
            <a:off x="2037603" y="2329174"/>
            <a:ext cx="3654398" cy="369332"/>
          </a:xfrm>
          <a:prstGeom prst="rect">
            <a:avLst/>
          </a:prstGeom>
          <a:noFill/>
        </p:spPr>
        <p:txBody>
          <a:bodyPr wrap="none" rtlCol="0">
            <a:spAutoFit/>
          </a:bodyPr>
          <a:lstStyle/>
          <a:p>
            <a:r>
              <a:rPr lang="en-US" altLang="zh-CN" dirty="0" smtClean="0"/>
              <a:t>Early cancer screening</a:t>
            </a:r>
            <a:r>
              <a:rPr lang="zh-CN" altLang="en-US" dirty="0" smtClean="0"/>
              <a:t>（癌症早筛）</a:t>
            </a:r>
            <a:endParaRPr lang="zh-CN" altLang="en-US" dirty="0"/>
          </a:p>
        </p:txBody>
      </p:sp>
      <p:sp>
        <p:nvSpPr>
          <p:cNvPr id="12" name="TextBox 11"/>
          <p:cNvSpPr txBox="1"/>
          <p:nvPr/>
        </p:nvSpPr>
        <p:spPr>
          <a:xfrm>
            <a:off x="2027661" y="2766619"/>
            <a:ext cx="5533246" cy="369332"/>
          </a:xfrm>
          <a:prstGeom prst="rect">
            <a:avLst/>
          </a:prstGeom>
          <a:noFill/>
        </p:spPr>
        <p:txBody>
          <a:bodyPr wrap="none" rtlCol="0">
            <a:spAutoFit/>
          </a:bodyPr>
          <a:lstStyle/>
          <a:p>
            <a:r>
              <a:rPr lang="en-US" altLang="zh-CN" dirty="0" smtClean="0"/>
              <a:t>Cancer monitoring</a:t>
            </a:r>
            <a:r>
              <a:rPr lang="zh-CN" altLang="en-US" dirty="0" smtClean="0"/>
              <a:t>（癌症监测，如微小残留病监测）</a:t>
            </a:r>
            <a:endParaRPr lang="zh-CN" altLang="en-US" dirty="0"/>
          </a:p>
        </p:txBody>
      </p:sp>
      <p:sp>
        <p:nvSpPr>
          <p:cNvPr id="13" name="TextBox 12"/>
          <p:cNvSpPr txBox="1"/>
          <p:nvPr/>
        </p:nvSpPr>
        <p:spPr>
          <a:xfrm>
            <a:off x="2037603" y="3243022"/>
            <a:ext cx="6227795" cy="369332"/>
          </a:xfrm>
          <a:prstGeom prst="rect">
            <a:avLst/>
          </a:prstGeom>
          <a:noFill/>
        </p:spPr>
        <p:txBody>
          <a:bodyPr wrap="none" rtlCol="0">
            <a:spAutoFit/>
          </a:bodyPr>
          <a:lstStyle/>
          <a:p>
            <a:r>
              <a:rPr lang="en-US" altLang="zh-CN" dirty="0" smtClean="0"/>
              <a:t>Cancer classification</a:t>
            </a:r>
            <a:r>
              <a:rPr lang="zh-CN" altLang="en-US" dirty="0" smtClean="0"/>
              <a:t>（癌症分型，包括预后分型、治疗分型）</a:t>
            </a:r>
            <a:endParaRPr lang="zh-CN" altLang="en-US" dirty="0"/>
          </a:p>
        </p:txBody>
      </p:sp>
      <p:sp>
        <p:nvSpPr>
          <p:cNvPr id="14" name="TextBox 13"/>
          <p:cNvSpPr txBox="1"/>
          <p:nvPr/>
        </p:nvSpPr>
        <p:spPr>
          <a:xfrm>
            <a:off x="2037603" y="5089710"/>
            <a:ext cx="5865901" cy="369332"/>
          </a:xfrm>
          <a:prstGeom prst="rect">
            <a:avLst/>
          </a:prstGeom>
          <a:noFill/>
        </p:spPr>
        <p:txBody>
          <a:bodyPr wrap="none" rtlCol="0">
            <a:spAutoFit/>
          </a:bodyPr>
          <a:lstStyle/>
          <a:p>
            <a:r>
              <a:rPr lang="en-US" altLang="zh-CN" dirty="0" smtClean="0"/>
              <a:t>Biomarkers for cancer treatments</a:t>
            </a:r>
            <a:r>
              <a:rPr lang="zh-CN" altLang="en-US" dirty="0" smtClean="0"/>
              <a:t>（癌症伴随诊断标志物）</a:t>
            </a:r>
            <a:endParaRPr lang="zh-CN" altLang="en-US" dirty="0"/>
          </a:p>
        </p:txBody>
      </p:sp>
    </p:spTree>
    <p:extLst>
      <p:ext uri="{BB962C8B-B14F-4D97-AF65-F5344CB8AC3E}">
        <p14:creationId xmlns:p14="http://schemas.microsoft.com/office/powerpoint/2010/main" val="2550737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F63A3B-78C7-47BE-AE5E-E10140E04643}" type="slidenum">
              <a:rPr lang="en-US" smtClean="0">
                <a:solidFill>
                  <a:prstClr val="black">
                    <a:tint val="75000"/>
                  </a:prstClr>
                </a:solidFill>
              </a:rPr>
              <a:pPr/>
              <a:t>12</a:t>
            </a:fld>
            <a:endParaRPr lang="en-US" dirty="0">
              <a:solidFill>
                <a:prstClr val="black">
                  <a:tint val="75000"/>
                </a:prstClr>
              </a:solidFill>
            </a:endParaRPr>
          </a:p>
        </p:txBody>
      </p:sp>
      <p:sp>
        <p:nvSpPr>
          <p:cNvPr id="5" name="TextBox 4"/>
          <p:cNvSpPr txBox="1"/>
          <p:nvPr/>
        </p:nvSpPr>
        <p:spPr>
          <a:xfrm>
            <a:off x="4535476" y="1401187"/>
            <a:ext cx="2339102" cy="461665"/>
          </a:xfrm>
          <a:prstGeom prst="rect">
            <a:avLst/>
          </a:prstGeom>
          <a:noFill/>
        </p:spPr>
        <p:txBody>
          <a:bodyPr wrap="none" rtlCol="0">
            <a:spAutoFit/>
          </a:bodyPr>
          <a:lstStyle/>
          <a:p>
            <a:r>
              <a:rPr lang="zh-CN" altLang="en-US" sz="2400" dirty="0" smtClean="0"/>
              <a:t>癌症大数据特点</a:t>
            </a:r>
            <a:endParaRPr lang="zh-CN" altLang="en-US" sz="2400" dirty="0"/>
          </a:p>
        </p:txBody>
      </p:sp>
      <p:sp>
        <p:nvSpPr>
          <p:cNvPr id="6" name="Rectangle 5"/>
          <p:cNvSpPr/>
          <p:nvPr/>
        </p:nvSpPr>
        <p:spPr>
          <a:xfrm>
            <a:off x="3226143" y="912614"/>
            <a:ext cx="5328062"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Characteristics of cancer big data</a:t>
            </a:r>
            <a:endParaRPr lang="zh-CN" altLang="en-US" sz="2400" b="1" dirty="0">
              <a:latin typeface="微软雅黑" panose="020B0503020204020204" pitchFamily="34" charset="-122"/>
              <a:ea typeface="微软雅黑" panose="020B0503020204020204" pitchFamily="34" charset="-122"/>
            </a:endParaRPr>
          </a:p>
        </p:txBody>
      </p:sp>
      <p:sp>
        <p:nvSpPr>
          <p:cNvPr id="7" name="Rectangle 6"/>
          <p:cNvSpPr/>
          <p:nvPr/>
        </p:nvSpPr>
        <p:spPr>
          <a:xfrm>
            <a:off x="1368788" y="2607351"/>
            <a:ext cx="2446504"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Small sample size</a:t>
            </a:r>
            <a:endParaRPr lang="zh-CN" altLang="en-US" sz="2000" b="1" dirty="0">
              <a:latin typeface="微软雅黑" panose="020B0503020204020204" pitchFamily="34" charset="-122"/>
              <a:ea typeface="微软雅黑" panose="020B0503020204020204" pitchFamily="34" charset="-122"/>
            </a:endParaRPr>
          </a:p>
        </p:txBody>
      </p:sp>
      <p:sp>
        <p:nvSpPr>
          <p:cNvPr id="8" name="TextBox 7"/>
          <p:cNvSpPr txBox="1"/>
          <p:nvPr/>
        </p:nvSpPr>
        <p:spPr>
          <a:xfrm>
            <a:off x="1366666" y="2988607"/>
            <a:ext cx="1338828" cy="369332"/>
          </a:xfrm>
          <a:prstGeom prst="rect">
            <a:avLst/>
          </a:prstGeom>
          <a:noFill/>
        </p:spPr>
        <p:txBody>
          <a:bodyPr wrap="none" rtlCol="0">
            <a:spAutoFit/>
          </a:bodyPr>
          <a:lstStyle/>
          <a:p>
            <a:r>
              <a:rPr lang="zh-CN" altLang="en-US" dirty="0" smtClean="0"/>
              <a:t>样本数量少</a:t>
            </a:r>
            <a:endParaRPr lang="zh-CN" altLang="en-US" dirty="0"/>
          </a:p>
        </p:txBody>
      </p:sp>
      <p:sp>
        <p:nvSpPr>
          <p:cNvPr id="9" name="TextBox 8"/>
          <p:cNvSpPr txBox="1"/>
          <p:nvPr/>
        </p:nvSpPr>
        <p:spPr>
          <a:xfrm>
            <a:off x="1368788" y="4477859"/>
            <a:ext cx="2262158" cy="369332"/>
          </a:xfrm>
          <a:prstGeom prst="rect">
            <a:avLst/>
          </a:prstGeom>
          <a:noFill/>
        </p:spPr>
        <p:txBody>
          <a:bodyPr wrap="none" rtlCol="0">
            <a:spAutoFit/>
          </a:bodyPr>
          <a:lstStyle/>
          <a:p>
            <a:r>
              <a:rPr lang="zh-CN" altLang="en-US" dirty="0" smtClean="0"/>
              <a:t>数据模态多、维度高</a:t>
            </a:r>
            <a:endParaRPr lang="zh-CN" altLang="en-US" dirty="0"/>
          </a:p>
        </p:txBody>
      </p:sp>
      <p:sp>
        <p:nvSpPr>
          <p:cNvPr id="10" name="Rectangle 9"/>
          <p:cNvSpPr/>
          <p:nvPr/>
        </p:nvSpPr>
        <p:spPr>
          <a:xfrm>
            <a:off x="1368788" y="4077749"/>
            <a:ext cx="3768980"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High data modal dimension</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171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3164" y="2939477"/>
            <a:ext cx="10049546" cy="523220"/>
          </a:xfrm>
          <a:prstGeom prst="rect">
            <a:avLst/>
          </a:prstGeom>
          <a:noFill/>
        </p:spPr>
        <p:txBody>
          <a:bodyPr wrap="none" rtlCol="0">
            <a:spAutoFit/>
          </a:bodyPr>
          <a:lstStyle/>
          <a:p>
            <a:r>
              <a:rPr lang="en-US" altLang="zh-CN" sz="2800" b="1" dirty="0" smtClean="0">
                <a:latin typeface="Arial" panose="020B0604020202020204" pitchFamily="34" charset="0"/>
                <a:cs typeface="Arial" panose="020B0604020202020204" pitchFamily="34" charset="0"/>
              </a:rPr>
              <a:t>Small scale alteration (point mutation, small </a:t>
            </a:r>
            <a:r>
              <a:rPr lang="en-US" altLang="zh-CN" sz="2800" b="1" dirty="0" err="1" smtClean="0">
                <a:latin typeface="Arial" panose="020B0604020202020204" pitchFamily="34" charset="0"/>
                <a:cs typeface="Arial" panose="020B0604020202020204" pitchFamily="34" charset="0"/>
              </a:rPr>
              <a:t>indel</a:t>
            </a:r>
            <a:r>
              <a:rPr lang="en-US" altLang="zh-CN" sz="2800" b="1" dirty="0" smtClean="0">
                <a:latin typeface="Arial" panose="020B0604020202020204" pitchFamily="34" charset="0"/>
                <a:cs typeface="Arial" panose="020B0604020202020204" pitchFamily="34" charset="0"/>
              </a:rPr>
              <a:t>) drivers</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565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6944" y="2090619"/>
            <a:ext cx="10302240" cy="3323987"/>
          </a:xfrm>
          <a:prstGeom prst="rect">
            <a:avLst/>
          </a:prstGeom>
        </p:spPr>
        <p:txBody>
          <a:bodyPr wrap="square">
            <a:spAutoFit/>
          </a:bodyPr>
          <a:lstStyle/>
          <a:p>
            <a:pPr>
              <a:lnSpc>
                <a:spcPct val="150000"/>
              </a:lnSpc>
            </a:pPr>
            <a:r>
              <a:rPr lang="en-US" altLang="zh-CN" sz="2000" dirty="0" err="1">
                <a:solidFill>
                  <a:srgbClr val="333333"/>
                </a:solidFill>
                <a:latin typeface="Arial" panose="020B0604020202020204" pitchFamily="34" charset="0"/>
              </a:rPr>
              <a:t>MutSig</a:t>
            </a:r>
            <a:r>
              <a:rPr lang="en-US" altLang="zh-CN" sz="2000" dirty="0">
                <a:solidFill>
                  <a:srgbClr val="333333"/>
                </a:solidFill>
                <a:latin typeface="Arial" panose="020B0604020202020204" pitchFamily="34" charset="0"/>
              </a:rPr>
              <a:t> stands for "Mutation Significance".  </a:t>
            </a:r>
            <a:r>
              <a:rPr lang="en-US" altLang="zh-CN" sz="2000" dirty="0" err="1">
                <a:solidFill>
                  <a:srgbClr val="333333"/>
                </a:solidFill>
                <a:latin typeface="Arial" panose="020B0604020202020204" pitchFamily="34" charset="0"/>
              </a:rPr>
              <a:t>MutSig</a:t>
            </a:r>
            <a:r>
              <a:rPr lang="en-US" altLang="zh-CN" sz="2000" dirty="0">
                <a:solidFill>
                  <a:srgbClr val="333333"/>
                </a:solidFill>
                <a:latin typeface="Arial" panose="020B0604020202020204" pitchFamily="34" charset="0"/>
              </a:rPr>
              <a:t> analyzes lists of mutations discovered in DNA sequencing, to identify genes that were mutated more often than expected by chance given background mutation processes</a:t>
            </a:r>
            <a:r>
              <a:rPr lang="en-US" altLang="zh-CN" sz="2000" dirty="0" smtClean="0">
                <a:solidFill>
                  <a:srgbClr val="333333"/>
                </a:solidFill>
                <a:latin typeface="Arial" panose="020B0604020202020204" pitchFamily="34" charset="0"/>
              </a:rPr>
              <a:t>.</a:t>
            </a:r>
          </a:p>
          <a:p>
            <a:pPr>
              <a:lnSpc>
                <a:spcPct val="150000"/>
              </a:lnSpc>
            </a:pPr>
            <a:endParaRPr lang="en-US" altLang="zh-CN" sz="2000" dirty="0">
              <a:solidFill>
                <a:srgbClr val="333333"/>
              </a:solidFill>
              <a:latin typeface="Arial" panose="020B0604020202020204" pitchFamily="34" charset="0"/>
            </a:endParaRPr>
          </a:p>
          <a:p>
            <a:pPr>
              <a:lnSpc>
                <a:spcPct val="150000"/>
              </a:lnSpc>
            </a:pPr>
            <a:endParaRPr lang="en-US" altLang="zh-CN" sz="2000" dirty="0">
              <a:solidFill>
                <a:srgbClr val="333333"/>
              </a:solidFill>
              <a:latin typeface="Arial" panose="020B0604020202020204" pitchFamily="34" charset="0"/>
            </a:endParaRPr>
          </a:p>
          <a:p>
            <a:pPr>
              <a:lnSpc>
                <a:spcPct val="150000"/>
              </a:lnSpc>
            </a:pPr>
            <a:r>
              <a:rPr lang="en-US" altLang="zh-CN" sz="2000" dirty="0" smtClean="0">
                <a:solidFill>
                  <a:srgbClr val="333333"/>
                </a:solidFill>
                <a:latin typeface="Arial" panose="020B0604020202020204" pitchFamily="34" charset="0"/>
              </a:rPr>
              <a:t>Lawrence</a:t>
            </a:r>
            <a:r>
              <a:rPr lang="en-US" altLang="zh-CN" sz="2000" dirty="0">
                <a:solidFill>
                  <a:srgbClr val="333333"/>
                </a:solidFill>
                <a:latin typeface="Arial" panose="020B0604020202020204" pitchFamily="34" charset="0"/>
              </a:rPr>
              <a:t>, M. et al. Mutational heterogeneity in cancer and the search for new cancer-associated genes. Nature 499, 214-218 (2013).  </a:t>
            </a:r>
            <a:r>
              <a:rPr lang="en-US" altLang="zh-CN" sz="2000" dirty="0">
                <a:solidFill>
                  <a:srgbClr val="3E75B9"/>
                </a:solidFill>
                <a:latin typeface="Arial" panose="020B0604020202020204" pitchFamily="34" charset="0"/>
              </a:rPr>
              <a:t> </a:t>
            </a:r>
            <a:endParaRPr lang="en-US" altLang="zh-CN" sz="2000" b="0" i="0" dirty="0">
              <a:solidFill>
                <a:srgbClr val="333333"/>
              </a:solidFill>
              <a:effectLst/>
              <a:latin typeface="Arial" panose="020B0604020202020204" pitchFamily="34" charset="0"/>
            </a:endParaRPr>
          </a:p>
        </p:txBody>
      </p:sp>
      <p:sp>
        <p:nvSpPr>
          <p:cNvPr id="3" name="Rectangle 2"/>
          <p:cNvSpPr/>
          <p:nvPr/>
        </p:nvSpPr>
        <p:spPr>
          <a:xfrm>
            <a:off x="4337002" y="930902"/>
            <a:ext cx="2064989" cy="769441"/>
          </a:xfrm>
          <a:prstGeom prst="rect">
            <a:avLst/>
          </a:prstGeom>
        </p:spPr>
        <p:txBody>
          <a:bodyPr wrap="none">
            <a:spAutoFit/>
          </a:bodyPr>
          <a:lstStyle/>
          <a:p>
            <a:r>
              <a:rPr lang="en-US" altLang="zh-CN" sz="4400" b="1" dirty="0" err="1">
                <a:solidFill>
                  <a:srgbClr val="333333"/>
                </a:solidFill>
                <a:latin typeface="Arial" panose="020B0604020202020204" pitchFamily="34" charset="0"/>
              </a:rPr>
              <a:t>MutSig</a:t>
            </a:r>
            <a:endParaRPr lang="zh-CN" altLang="en-US" sz="4400" b="1" dirty="0"/>
          </a:p>
        </p:txBody>
      </p:sp>
    </p:spTree>
    <p:extLst>
      <p:ext uri="{BB962C8B-B14F-4D97-AF65-F5344CB8AC3E}">
        <p14:creationId xmlns:p14="http://schemas.microsoft.com/office/powerpoint/2010/main" val="2379799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ftware.broadinstitute.org/cancer/cga/sites/default/files/data/tools/mutsig/mutsig_fi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134" y="1626743"/>
            <a:ext cx="9767249" cy="47374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757626" y="537710"/>
            <a:ext cx="2064989" cy="769441"/>
          </a:xfrm>
          <a:prstGeom prst="rect">
            <a:avLst/>
          </a:prstGeom>
        </p:spPr>
        <p:txBody>
          <a:bodyPr wrap="none">
            <a:spAutoFit/>
          </a:bodyPr>
          <a:lstStyle/>
          <a:p>
            <a:r>
              <a:rPr lang="en-US" altLang="zh-CN" sz="4400" b="1" dirty="0" err="1">
                <a:solidFill>
                  <a:srgbClr val="333333"/>
                </a:solidFill>
                <a:latin typeface="Arial" panose="020B0604020202020204" pitchFamily="34" charset="0"/>
              </a:rPr>
              <a:t>MutSig</a:t>
            </a:r>
            <a:endParaRPr lang="zh-CN" altLang="en-US" sz="4400" b="1" dirty="0"/>
          </a:p>
        </p:txBody>
      </p:sp>
    </p:spTree>
    <p:extLst>
      <p:ext uri="{BB962C8B-B14F-4D97-AF65-F5344CB8AC3E}">
        <p14:creationId xmlns:p14="http://schemas.microsoft.com/office/powerpoint/2010/main" val="2936900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6864" y="1199168"/>
            <a:ext cx="10585704" cy="5016758"/>
          </a:xfrm>
          <a:prstGeom prst="rect">
            <a:avLst/>
          </a:prstGeom>
        </p:spPr>
        <p:txBody>
          <a:bodyPr wrap="square">
            <a:spAutoFit/>
          </a:bodyPr>
          <a:lstStyle/>
          <a:p>
            <a:r>
              <a:rPr lang="en-US" altLang="zh-CN" dirty="0" err="1">
                <a:solidFill>
                  <a:srgbClr val="333333"/>
                </a:solidFill>
                <a:latin typeface="Arial" panose="020B0604020202020204" pitchFamily="34" charset="0"/>
              </a:rPr>
              <a:t>MutSig</a:t>
            </a:r>
            <a:r>
              <a:rPr lang="en-US" altLang="zh-CN" dirty="0">
                <a:solidFill>
                  <a:srgbClr val="333333"/>
                </a:solidFill>
                <a:latin typeface="Arial" panose="020B0604020202020204" pitchFamily="34" charset="0"/>
              </a:rPr>
              <a:t> has been evolving since the early days of clinical sequencing, and several versions have been in </a:t>
            </a:r>
            <a:r>
              <a:rPr lang="en-US" altLang="zh-CN" dirty="0" smtClean="0">
                <a:solidFill>
                  <a:srgbClr val="333333"/>
                </a:solidFill>
                <a:latin typeface="Arial" panose="020B0604020202020204" pitchFamily="34" charset="0"/>
              </a:rPr>
              <a:t>use:</a:t>
            </a:r>
          </a:p>
          <a:p>
            <a:endParaRPr lang="en-US" altLang="zh-CN" dirty="0" smtClean="0">
              <a:solidFill>
                <a:srgbClr val="333333"/>
              </a:solidFill>
              <a:latin typeface="Arial" panose="020B0604020202020204" pitchFamily="34" charset="0"/>
            </a:endParaRPr>
          </a:p>
          <a:p>
            <a:r>
              <a:rPr lang="en-US" altLang="zh-CN" sz="2400" b="1" dirty="0" smtClean="0">
                <a:solidFill>
                  <a:srgbClr val="333333"/>
                </a:solidFill>
                <a:latin typeface="Arial" panose="020B0604020202020204" pitchFamily="34" charset="0"/>
              </a:rPr>
              <a:t>MutSig1.0</a:t>
            </a:r>
            <a:r>
              <a:rPr lang="en-US" altLang="zh-CN" dirty="0" smtClean="0">
                <a:solidFill>
                  <a:srgbClr val="333333"/>
                </a:solidFill>
                <a:latin typeface="Arial" panose="020B0604020202020204" pitchFamily="34" charset="0"/>
              </a:rPr>
              <a:t> assumed a constant background mutation rate (BMR) across the genome.</a:t>
            </a:r>
          </a:p>
          <a:p>
            <a:r>
              <a:rPr lang="en-US" altLang="zh-CN" sz="2400" b="1" dirty="0" smtClean="0">
                <a:solidFill>
                  <a:srgbClr val="333333"/>
                </a:solidFill>
                <a:latin typeface="Arial" panose="020B0604020202020204" pitchFamily="34" charset="0"/>
              </a:rPr>
              <a:t>MutSig1.5</a:t>
            </a:r>
            <a:r>
              <a:rPr lang="en-US" altLang="zh-CN" dirty="0" smtClean="0">
                <a:solidFill>
                  <a:srgbClr val="333333"/>
                </a:solidFill>
                <a:latin typeface="Arial" panose="020B0604020202020204" pitchFamily="34" charset="0"/>
              </a:rPr>
              <a:t> </a:t>
            </a:r>
            <a:r>
              <a:rPr lang="en-US" altLang="zh-CN" dirty="0">
                <a:solidFill>
                  <a:srgbClr val="333333"/>
                </a:solidFill>
                <a:latin typeface="Arial" panose="020B0604020202020204" pitchFamily="34" charset="0"/>
              </a:rPr>
              <a:t>implemented a rudimentary estimate of per-gene background mutation rates from analyzing the silent (synonymous) mutations of each gene and the rough expression level of the gene.</a:t>
            </a:r>
          </a:p>
          <a:p>
            <a:r>
              <a:rPr lang="en-US" altLang="zh-CN" sz="2400" b="1" dirty="0" smtClean="0">
                <a:solidFill>
                  <a:srgbClr val="333333"/>
                </a:solidFill>
                <a:latin typeface="Arial" panose="020B0604020202020204" pitchFamily="34" charset="0"/>
              </a:rPr>
              <a:t>MutSig2.0 </a:t>
            </a:r>
            <a:r>
              <a:rPr lang="en-US" altLang="zh-CN" sz="2400" b="1" dirty="0">
                <a:solidFill>
                  <a:srgbClr val="333333"/>
                </a:solidFill>
                <a:latin typeface="Arial" panose="020B0604020202020204" pitchFamily="34" charset="0"/>
              </a:rPr>
              <a:t> </a:t>
            </a:r>
            <a:r>
              <a:rPr lang="en-US" altLang="zh-CN" dirty="0" smtClean="0">
                <a:solidFill>
                  <a:srgbClr val="333333"/>
                </a:solidFill>
                <a:latin typeface="Arial" panose="020B0604020202020204" pitchFamily="34" charset="0"/>
              </a:rPr>
              <a:t>This </a:t>
            </a:r>
            <a:r>
              <a:rPr lang="en-US" altLang="zh-CN" dirty="0">
                <a:solidFill>
                  <a:srgbClr val="333333"/>
                </a:solidFill>
                <a:latin typeface="Arial" panose="020B0604020202020204" pitchFamily="34" charset="0"/>
              </a:rPr>
              <a:t>part of </a:t>
            </a:r>
            <a:r>
              <a:rPr lang="en-US" altLang="zh-CN" dirty="0" err="1">
                <a:solidFill>
                  <a:srgbClr val="333333"/>
                </a:solidFill>
                <a:latin typeface="Arial" panose="020B0604020202020204" pitchFamily="34" charset="0"/>
              </a:rPr>
              <a:t>MutSig</a:t>
            </a:r>
            <a:r>
              <a:rPr lang="en-US" altLang="zh-CN" dirty="0">
                <a:solidFill>
                  <a:srgbClr val="333333"/>
                </a:solidFill>
                <a:latin typeface="Arial" panose="020B0604020202020204" pitchFamily="34" charset="0"/>
              </a:rPr>
              <a:t> looks at two additional independent signals of positive selection in genes: the *clustering* of mutations in hotspots, and the functional impact of the mutations, which can be estimated in a number of ways (</a:t>
            </a:r>
            <a:r>
              <a:rPr lang="en-US" altLang="zh-CN" dirty="0" err="1">
                <a:solidFill>
                  <a:srgbClr val="333333"/>
                </a:solidFill>
                <a:latin typeface="Arial" panose="020B0604020202020204" pitchFamily="34" charset="0"/>
              </a:rPr>
              <a:t>PolyPhen</a:t>
            </a:r>
            <a:r>
              <a:rPr lang="en-US" altLang="zh-CN" dirty="0">
                <a:solidFill>
                  <a:srgbClr val="333333"/>
                </a:solidFill>
                <a:latin typeface="Arial" panose="020B0604020202020204" pitchFamily="34" charset="0"/>
              </a:rPr>
              <a:t>, SIFT, CHASM, Mutation Assessor, etc.), or even simply from the *conservation* of the sites--that is, how conserved they were during </a:t>
            </a:r>
            <a:r>
              <a:rPr lang="en-US" altLang="zh-CN" dirty="0" smtClean="0">
                <a:solidFill>
                  <a:srgbClr val="333333"/>
                </a:solidFill>
                <a:latin typeface="Arial" panose="020B0604020202020204" pitchFamily="34" charset="0"/>
              </a:rPr>
              <a:t>vertebrate evolution</a:t>
            </a:r>
            <a:r>
              <a:rPr lang="en-US" altLang="zh-CN" dirty="0">
                <a:solidFill>
                  <a:srgbClr val="333333"/>
                </a:solidFill>
                <a:latin typeface="Arial" panose="020B0604020202020204" pitchFamily="34" charset="0"/>
              </a:rPr>
              <a:t>.  These two signals are then combined with each other and with the results of </a:t>
            </a:r>
            <a:r>
              <a:rPr lang="en-US" altLang="zh-CN" dirty="0" err="1">
                <a:solidFill>
                  <a:srgbClr val="333333"/>
                </a:solidFill>
                <a:latin typeface="Arial" panose="020B0604020202020204" pitchFamily="34" charset="0"/>
              </a:rPr>
              <a:t>MutSig</a:t>
            </a:r>
            <a:r>
              <a:rPr lang="en-US" altLang="zh-CN" dirty="0">
                <a:solidFill>
                  <a:srgbClr val="333333"/>
                </a:solidFill>
                <a:latin typeface="Arial" panose="020B0604020202020204" pitchFamily="34" charset="0"/>
              </a:rPr>
              <a:t> 1.5 to yield a final measure of significance that takes all three signals (</a:t>
            </a:r>
            <a:r>
              <a:rPr lang="en-US" altLang="zh-CN" dirty="0" err="1">
                <a:solidFill>
                  <a:srgbClr val="333333"/>
                </a:solidFill>
                <a:latin typeface="Arial" panose="020B0604020202020204" pitchFamily="34" charset="0"/>
              </a:rPr>
              <a:t>Abudance</a:t>
            </a:r>
            <a:r>
              <a:rPr lang="en-US" altLang="zh-CN" dirty="0">
                <a:solidFill>
                  <a:srgbClr val="333333"/>
                </a:solidFill>
                <a:latin typeface="Arial" panose="020B0604020202020204" pitchFamily="34" charset="0"/>
              </a:rPr>
              <a:t>, Clustering, and Conservation) into account</a:t>
            </a:r>
            <a:r>
              <a:rPr lang="en-US" altLang="zh-CN" dirty="0" smtClean="0">
                <a:solidFill>
                  <a:srgbClr val="333333"/>
                </a:solidFill>
                <a:latin typeface="Arial" panose="020B0604020202020204" pitchFamily="34" charset="0"/>
              </a:rPr>
              <a:t>.</a:t>
            </a:r>
          </a:p>
          <a:p>
            <a:r>
              <a:rPr lang="en-US" altLang="zh-CN" sz="3200" b="1" dirty="0" err="1"/>
              <a:t>MutSigCV</a:t>
            </a:r>
            <a:r>
              <a:rPr lang="en-US" altLang="zh-CN" dirty="0"/>
              <a:t> is our most current version of the algorithm.  The "CV" stands for "covariates".  </a:t>
            </a:r>
            <a:r>
              <a:rPr lang="en-US" altLang="zh-CN" dirty="0" err="1"/>
              <a:t>MutSigCV</a:t>
            </a:r>
            <a:r>
              <a:rPr lang="en-US" altLang="zh-CN" dirty="0"/>
              <a:t> starts from the observation that the data is very sparse, and that there are usually too few silent mutations in a gene for its BMR to be estimated with any confidence.</a:t>
            </a:r>
            <a:endParaRPr lang="en-US" altLang="zh-CN"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718615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6440" y="2137678"/>
            <a:ext cx="9104376" cy="2339102"/>
          </a:xfrm>
          <a:prstGeom prst="rect">
            <a:avLst/>
          </a:prstGeom>
        </p:spPr>
        <p:txBody>
          <a:bodyPr wrap="square">
            <a:spAutoFit/>
          </a:bodyPr>
          <a:lstStyle/>
          <a:p>
            <a:r>
              <a:rPr lang="en-US" altLang="zh-CN" sz="2800" b="1" dirty="0">
                <a:solidFill>
                  <a:srgbClr val="222222"/>
                </a:solidFill>
                <a:latin typeface="Arial" panose="020B0604020202020204" pitchFamily="34" charset="0"/>
                <a:cs typeface="Arial" panose="020B0604020202020204" pitchFamily="34" charset="0"/>
              </a:rPr>
              <a:t>Mutational heterogeneity in cancer and the search for new cancer-associated genes</a:t>
            </a:r>
          </a:p>
          <a:p>
            <a:pPr>
              <a:buFont typeface="Arial" panose="020B0604020202020204" pitchFamily="34" charset="0"/>
              <a:buChar char="•"/>
            </a:pPr>
            <a:r>
              <a:rPr lang="en-US" altLang="zh-CN" dirty="0">
                <a:solidFill>
                  <a:srgbClr val="006699"/>
                </a:solidFill>
                <a:latin typeface="-apple-system"/>
                <a:hlinkClick r:id="rId2"/>
              </a:rPr>
              <a:t>Michael S. Lawrence</a:t>
            </a:r>
            <a:r>
              <a:rPr lang="en-US" altLang="zh-CN" dirty="0">
                <a:solidFill>
                  <a:srgbClr val="222222"/>
                </a:solidFill>
                <a:latin typeface="-apple-system"/>
              </a:rPr>
              <a:t>, </a:t>
            </a:r>
          </a:p>
          <a:p>
            <a:pPr>
              <a:buFont typeface="Arial" panose="020B0604020202020204" pitchFamily="34" charset="0"/>
              <a:buChar char="•"/>
            </a:pPr>
            <a:r>
              <a:rPr lang="en-US" altLang="zh-CN" dirty="0" err="1">
                <a:solidFill>
                  <a:srgbClr val="006699"/>
                </a:solidFill>
                <a:latin typeface="-apple-system"/>
                <a:hlinkClick r:id="rId3"/>
              </a:rPr>
              <a:t>Petar</a:t>
            </a:r>
            <a:r>
              <a:rPr lang="en-US" altLang="zh-CN" dirty="0">
                <a:solidFill>
                  <a:srgbClr val="006699"/>
                </a:solidFill>
                <a:latin typeface="-apple-system"/>
                <a:hlinkClick r:id="rId3"/>
              </a:rPr>
              <a:t> </a:t>
            </a:r>
            <a:r>
              <a:rPr lang="en-US" altLang="zh-CN" dirty="0" err="1">
                <a:solidFill>
                  <a:srgbClr val="006699"/>
                </a:solidFill>
                <a:latin typeface="-apple-system"/>
                <a:hlinkClick r:id="rId3"/>
              </a:rPr>
              <a:t>Stojanov</a:t>
            </a:r>
            <a:r>
              <a:rPr lang="en-US" altLang="zh-CN" dirty="0">
                <a:solidFill>
                  <a:srgbClr val="222222"/>
                </a:solidFill>
                <a:latin typeface="-apple-system"/>
              </a:rPr>
              <a:t>, </a:t>
            </a:r>
          </a:p>
          <a:p>
            <a:pPr>
              <a:buFont typeface="Arial" panose="020B0604020202020204" pitchFamily="34" charset="0"/>
              <a:buChar char="•"/>
            </a:pPr>
            <a:r>
              <a:rPr lang="en-US" altLang="zh-CN" dirty="0">
                <a:solidFill>
                  <a:srgbClr val="006699"/>
                </a:solidFill>
                <a:latin typeface="-apple-system"/>
              </a:rPr>
              <a:t>[…]</a:t>
            </a:r>
            <a:endParaRPr lang="en-US" altLang="zh-CN" dirty="0">
              <a:solidFill>
                <a:srgbClr val="222222"/>
              </a:solidFill>
              <a:latin typeface="-apple-system"/>
            </a:endParaRPr>
          </a:p>
          <a:p>
            <a:pPr>
              <a:buFont typeface="Arial" panose="020B0604020202020204" pitchFamily="34" charset="0"/>
              <a:buChar char="•"/>
            </a:pPr>
            <a:r>
              <a:rPr lang="en-US" altLang="zh-CN" dirty="0">
                <a:solidFill>
                  <a:srgbClr val="006699"/>
                </a:solidFill>
                <a:latin typeface="-apple-system"/>
                <a:hlinkClick r:id="rId4"/>
              </a:rPr>
              <a:t>Gad Getz</a:t>
            </a:r>
            <a:r>
              <a:rPr lang="en-US" altLang="zh-CN" dirty="0">
                <a:solidFill>
                  <a:srgbClr val="222222"/>
                </a:solidFill>
                <a:latin typeface="-apple-system"/>
              </a:rPr>
              <a:t> </a:t>
            </a:r>
          </a:p>
          <a:p>
            <a:r>
              <a:rPr lang="en-US" altLang="zh-CN" i="1" dirty="0">
                <a:solidFill>
                  <a:srgbClr val="006699"/>
                </a:solidFill>
                <a:latin typeface="-apple-system"/>
                <a:hlinkClick r:id="rId5"/>
              </a:rPr>
              <a:t>Nature</a:t>
            </a:r>
            <a:r>
              <a:rPr lang="en-US" altLang="zh-CN" dirty="0">
                <a:solidFill>
                  <a:srgbClr val="222222"/>
                </a:solidFill>
                <a:latin typeface="-apple-system"/>
              </a:rPr>
              <a:t> </a:t>
            </a:r>
            <a:r>
              <a:rPr lang="en-US" altLang="zh-CN" b="1" dirty="0">
                <a:solidFill>
                  <a:srgbClr val="222222"/>
                </a:solidFill>
                <a:latin typeface="-apple-system"/>
              </a:rPr>
              <a:t>volume 499</a:t>
            </a:r>
            <a:r>
              <a:rPr lang="en-US" altLang="zh-CN" dirty="0">
                <a:solidFill>
                  <a:srgbClr val="222222"/>
                </a:solidFill>
                <a:latin typeface="-apple-system"/>
              </a:rPr>
              <a:t>, pages214–218 (2013)</a:t>
            </a:r>
            <a:r>
              <a:rPr lang="en-US" altLang="zh-CN" dirty="0">
                <a:solidFill>
                  <a:srgbClr val="006699"/>
                </a:solidFill>
                <a:latin typeface="-apple-system"/>
                <a:hlinkClick r:id="rId6"/>
              </a:rPr>
              <a:t>Cite this article</a:t>
            </a:r>
            <a:endParaRPr lang="en-US" altLang="zh-CN" b="0" i="0" dirty="0">
              <a:solidFill>
                <a:srgbClr val="222222"/>
              </a:solidFill>
              <a:effectLst/>
              <a:latin typeface="-apple-system"/>
            </a:endParaRPr>
          </a:p>
        </p:txBody>
      </p:sp>
    </p:spTree>
    <p:extLst>
      <p:ext uri="{BB962C8B-B14F-4D97-AF65-F5344CB8AC3E}">
        <p14:creationId xmlns:p14="http://schemas.microsoft.com/office/powerpoint/2010/main" val="3254693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7800" y="2553176"/>
            <a:ext cx="9707880" cy="1291379"/>
          </a:xfrm>
          <a:prstGeom prst="rect">
            <a:avLst/>
          </a:prstGeom>
        </p:spPr>
        <p:txBody>
          <a:bodyPr wrap="square">
            <a:spAutoFit/>
          </a:bodyPr>
          <a:lstStyle/>
          <a:p>
            <a:pPr>
              <a:lnSpc>
                <a:spcPct val="150000"/>
              </a:lnSpc>
            </a:pPr>
            <a:r>
              <a:rPr lang="en-US" altLang="zh-CN" dirty="0">
                <a:solidFill>
                  <a:srgbClr val="222222"/>
                </a:solidFill>
                <a:latin typeface="Harding"/>
              </a:rPr>
              <a:t>By incorporating mutational heterogeneity into the analyses, </a:t>
            </a:r>
            <a:r>
              <a:rPr lang="en-US" altLang="zh-CN" dirty="0" err="1">
                <a:solidFill>
                  <a:srgbClr val="222222"/>
                </a:solidFill>
                <a:latin typeface="Harding"/>
              </a:rPr>
              <a:t>MutSigCV</a:t>
            </a:r>
            <a:r>
              <a:rPr lang="en-US" altLang="zh-CN" dirty="0">
                <a:solidFill>
                  <a:srgbClr val="222222"/>
                </a:solidFill>
                <a:latin typeface="Harding"/>
              </a:rPr>
              <a:t> is able to eliminate most of the apparent </a:t>
            </a:r>
            <a:r>
              <a:rPr lang="en-US" altLang="zh-CN" dirty="0" err="1">
                <a:solidFill>
                  <a:srgbClr val="222222"/>
                </a:solidFill>
                <a:latin typeface="Harding"/>
              </a:rPr>
              <a:t>artefactual</a:t>
            </a:r>
            <a:r>
              <a:rPr lang="en-US" altLang="zh-CN" dirty="0">
                <a:solidFill>
                  <a:srgbClr val="222222"/>
                </a:solidFill>
                <a:latin typeface="Harding"/>
              </a:rPr>
              <a:t> findings and enable the identification of genes truly associated with cancer.</a:t>
            </a:r>
            <a:endParaRPr lang="zh-CN" altLang="en-US" dirty="0"/>
          </a:p>
        </p:txBody>
      </p:sp>
    </p:spTree>
    <p:extLst>
      <p:ext uri="{BB962C8B-B14F-4D97-AF65-F5344CB8AC3E}">
        <p14:creationId xmlns:p14="http://schemas.microsoft.com/office/powerpoint/2010/main" val="4221403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37359" y="2153391"/>
            <a:ext cx="8381603" cy="3945657"/>
          </a:xfrm>
          <a:prstGeom prst="rect">
            <a:avLst/>
          </a:prstGeom>
        </p:spPr>
      </p:pic>
      <p:sp>
        <p:nvSpPr>
          <p:cNvPr id="4" name="Rectangle 3"/>
          <p:cNvSpPr/>
          <p:nvPr/>
        </p:nvSpPr>
        <p:spPr>
          <a:xfrm>
            <a:off x="1737359" y="563803"/>
            <a:ext cx="9122664" cy="830997"/>
          </a:xfrm>
          <a:prstGeom prst="rect">
            <a:avLst/>
          </a:prstGeom>
        </p:spPr>
        <p:txBody>
          <a:bodyPr wrap="square">
            <a:spAutoFit/>
          </a:bodyPr>
          <a:lstStyle/>
          <a:p>
            <a:pPr algn="ctr"/>
            <a:r>
              <a:rPr lang="en-US" altLang="zh-CN" sz="2400" b="1" dirty="0">
                <a:solidFill>
                  <a:srgbClr val="222222"/>
                </a:solidFill>
                <a:latin typeface="Arial" panose="020B0604020202020204" pitchFamily="34" charset="0"/>
                <a:cs typeface="Arial" panose="020B0604020202020204" pitchFamily="34" charset="0"/>
              </a:rPr>
              <a:t>Figure 1: Somatic mutation frequencies observed in </a:t>
            </a:r>
            <a:r>
              <a:rPr lang="en-US" altLang="zh-CN" sz="2400" b="1" dirty="0" err="1">
                <a:solidFill>
                  <a:srgbClr val="222222"/>
                </a:solidFill>
                <a:latin typeface="Arial" panose="020B0604020202020204" pitchFamily="34" charset="0"/>
                <a:cs typeface="Arial" panose="020B0604020202020204" pitchFamily="34" charset="0"/>
              </a:rPr>
              <a:t>exomes</a:t>
            </a:r>
            <a:r>
              <a:rPr lang="en-US" altLang="zh-CN" sz="2400" b="1" dirty="0">
                <a:solidFill>
                  <a:srgbClr val="222222"/>
                </a:solidFill>
                <a:latin typeface="Arial" panose="020B0604020202020204" pitchFamily="34" charset="0"/>
                <a:cs typeface="Arial" panose="020B0604020202020204" pitchFamily="34" charset="0"/>
              </a:rPr>
              <a:t> from 3,083 </a:t>
            </a:r>
            <a:r>
              <a:rPr lang="en-US" altLang="zh-CN" sz="2400" b="1" dirty="0" err="1">
                <a:solidFill>
                  <a:srgbClr val="222222"/>
                </a:solidFill>
                <a:latin typeface="Arial" panose="020B0604020202020204" pitchFamily="34" charset="0"/>
                <a:cs typeface="Arial" panose="020B0604020202020204" pitchFamily="34" charset="0"/>
              </a:rPr>
              <a:t>tumour</a:t>
            </a:r>
            <a:r>
              <a:rPr lang="en-US" altLang="zh-CN" sz="2400" b="1" dirty="0">
                <a:solidFill>
                  <a:srgbClr val="222222"/>
                </a:solidFill>
                <a:latin typeface="Arial" panose="020B0604020202020204" pitchFamily="34" charset="0"/>
                <a:cs typeface="Arial" panose="020B0604020202020204" pitchFamily="34" charset="0"/>
              </a:rPr>
              <a:t>–normal pairs</a:t>
            </a:r>
            <a:endParaRPr lang="en-US" altLang="zh-CN" sz="24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58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33027" y="3279115"/>
            <a:ext cx="3179653" cy="461665"/>
          </a:xfrm>
          <a:prstGeom prst="rect">
            <a:avLst/>
          </a:prstGeom>
          <a:noFill/>
        </p:spPr>
        <p:txBody>
          <a:bodyPr wrap="none" rtlCol="0">
            <a:spAutoFit/>
          </a:bodyPr>
          <a:lstStyle/>
          <a:p>
            <a:r>
              <a:rPr lang="en-US" altLang="zh-CN" sz="2400" b="1" dirty="0" smtClean="0"/>
              <a:t>3, Mutational signature</a:t>
            </a:r>
            <a:endParaRPr lang="zh-CN" altLang="en-US" sz="2400" b="1" dirty="0"/>
          </a:p>
        </p:txBody>
      </p:sp>
      <p:sp>
        <p:nvSpPr>
          <p:cNvPr id="5" name="Rectangle 4"/>
          <p:cNvSpPr/>
          <p:nvPr/>
        </p:nvSpPr>
        <p:spPr>
          <a:xfrm>
            <a:off x="2501818" y="5723348"/>
            <a:ext cx="2210862" cy="369332"/>
          </a:xfrm>
          <a:prstGeom prst="rect">
            <a:avLst/>
          </a:prstGeom>
        </p:spPr>
        <p:txBody>
          <a:bodyPr wrap="none">
            <a:spAutoFit/>
          </a:bodyPr>
          <a:lstStyle/>
          <a:p>
            <a:r>
              <a:rPr lang="en-US" altLang="zh-CN" dirty="0" err="1">
                <a:latin typeface="Arial" panose="020B0604020202020204" pitchFamily="34" charset="0"/>
                <a:cs typeface="Arial" panose="020B0604020202020204" pitchFamily="34" charset="0"/>
              </a:rPr>
              <a:t>Neoantigen</a:t>
            </a:r>
            <a:r>
              <a:rPr lang="en-US" altLang="zh-CN" dirty="0">
                <a:latin typeface="Arial" panose="020B0604020202020204" pitchFamily="34" charset="0"/>
                <a:cs typeface="Arial" panose="020B0604020202020204" pitchFamily="34" charset="0"/>
              </a:rPr>
              <a:t> vaccine</a:t>
            </a:r>
          </a:p>
        </p:txBody>
      </p:sp>
      <p:sp>
        <p:nvSpPr>
          <p:cNvPr id="6" name="Rectangle 5"/>
          <p:cNvSpPr/>
          <p:nvPr/>
        </p:nvSpPr>
        <p:spPr>
          <a:xfrm>
            <a:off x="2501818" y="5333949"/>
            <a:ext cx="1689309"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Tumor vaccine</a:t>
            </a:r>
          </a:p>
        </p:txBody>
      </p:sp>
      <p:sp>
        <p:nvSpPr>
          <p:cNvPr id="7" name="TextBox 6"/>
          <p:cNvSpPr txBox="1"/>
          <p:nvPr/>
        </p:nvSpPr>
        <p:spPr>
          <a:xfrm>
            <a:off x="1533025" y="2125363"/>
            <a:ext cx="3268844" cy="461665"/>
          </a:xfrm>
          <a:prstGeom prst="rect">
            <a:avLst/>
          </a:prstGeom>
          <a:noFill/>
        </p:spPr>
        <p:txBody>
          <a:bodyPr wrap="none" rtlCol="0">
            <a:spAutoFit/>
          </a:bodyPr>
          <a:lstStyle/>
          <a:p>
            <a:r>
              <a:rPr lang="en-US" altLang="zh-CN" sz="2400" b="1" dirty="0" smtClean="0"/>
              <a:t>2, Cancer driver analysis</a:t>
            </a:r>
            <a:endParaRPr lang="zh-CN" altLang="en-US" sz="2400" b="1" dirty="0"/>
          </a:p>
        </p:txBody>
      </p:sp>
      <p:sp>
        <p:nvSpPr>
          <p:cNvPr id="8" name="TextBox 7"/>
          <p:cNvSpPr txBox="1"/>
          <p:nvPr/>
        </p:nvSpPr>
        <p:spPr>
          <a:xfrm>
            <a:off x="1533025" y="4824954"/>
            <a:ext cx="3651321" cy="461665"/>
          </a:xfrm>
          <a:prstGeom prst="rect">
            <a:avLst/>
          </a:prstGeom>
          <a:noFill/>
        </p:spPr>
        <p:txBody>
          <a:bodyPr wrap="none" rtlCol="0">
            <a:spAutoFit/>
          </a:bodyPr>
          <a:lstStyle/>
          <a:p>
            <a:r>
              <a:rPr lang="en-US" altLang="zh-CN" sz="2400" b="1" dirty="0" smtClean="0"/>
              <a:t>4, Cancer precision therapy</a:t>
            </a:r>
            <a:endParaRPr lang="zh-CN" altLang="en-US" sz="2400" b="1" dirty="0"/>
          </a:p>
        </p:txBody>
      </p:sp>
      <p:sp>
        <p:nvSpPr>
          <p:cNvPr id="14" name="TextBox 13"/>
          <p:cNvSpPr txBox="1"/>
          <p:nvPr/>
        </p:nvSpPr>
        <p:spPr>
          <a:xfrm>
            <a:off x="3514811" y="529173"/>
            <a:ext cx="5211683" cy="646331"/>
          </a:xfrm>
          <a:prstGeom prst="rect">
            <a:avLst/>
          </a:prstGeom>
          <a:noFill/>
        </p:spPr>
        <p:txBody>
          <a:bodyPr wrap="none" rtlCol="0">
            <a:spAutoFit/>
          </a:bodyPr>
          <a:lstStyle/>
          <a:p>
            <a:r>
              <a:rPr lang="en-US" altLang="zh-CN" sz="3600" b="1" dirty="0" smtClean="0">
                <a:latin typeface="Arial" panose="020B0604020202020204" pitchFamily="34" charset="0"/>
                <a:cs typeface="Arial" panose="020B0604020202020204" pitchFamily="34" charset="0"/>
              </a:rPr>
              <a:t>Outline of This Lecture</a:t>
            </a:r>
            <a:endParaRPr lang="zh-CN" altLang="en-US" sz="3600" b="1" dirty="0">
              <a:latin typeface="Arial" panose="020B0604020202020204" pitchFamily="34" charset="0"/>
              <a:cs typeface="Arial" panose="020B0604020202020204" pitchFamily="34" charset="0"/>
            </a:endParaRPr>
          </a:p>
        </p:txBody>
      </p:sp>
      <p:sp>
        <p:nvSpPr>
          <p:cNvPr id="15" name="Rectangle 14"/>
          <p:cNvSpPr/>
          <p:nvPr/>
        </p:nvSpPr>
        <p:spPr>
          <a:xfrm>
            <a:off x="2501818" y="6101865"/>
            <a:ext cx="2095445" cy="369332"/>
          </a:xfrm>
          <a:prstGeom prst="rect">
            <a:avLst/>
          </a:prstGeom>
        </p:spPr>
        <p:txBody>
          <a:bodyPr wrap="none">
            <a:spAutoFit/>
          </a:bodyPr>
          <a:lstStyle/>
          <a:p>
            <a:r>
              <a:rPr lang="en-US" altLang="zh-CN" dirty="0" err="1" smtClean="0">
                <a:latin typeface="Arial" panose="020B0604020202020204" pitchFamily="34" charset="0"/>
                <a:cs typeface="Arial" panose="020B0604020202020204" pitchFamily="34" charset="0"/>
              </a:rPr>
              <a:t>Bispecific</a:t>
            </a:r>
            <a:r>
              <a:rPr lang="en-US" altLang="zh-CN" dirty="0" smtClean="0">
                <a:latin typeface="Arial" panose="020B0604020202020204" pitchFamily="34" charset="0"/>
                <a:cs typeface="Arial" panose="020B0604020202020204" pitchFamily="34" charset="0"/>
              </a:rPr>
              <a:t> antibody</a:t>
            </a:r>
            <a:endParaRPr lang="en-US" altLang="zh-CN" dirty="0">
              <a:latin typeface="Arial" panose="020B0604020202020204" pitchFamily="34" charset="0"/>
              <a:cs typeface="Arial" panose="020B0604020202020204" pitchFamily="34" charset="0"/>
            </a:endParaRPr>
          </a:p>
        </p:txBody>
      </p:sp>
      <p:sp>
        <p:nvSpPr>
          <p:cNvPr id="12" name="TextBox 11"/>
          <p:cNvSpPr txBox="1"/>
          <p:nvPr/>
        </p:nvSpPr>
        <p:spPr>
          <a:xfrm>
            <a:off x="2501818" y="3712464"/>
            <a:ext cx="4696029" cy="369332"/>
          </a:xfrm>
          <a:prstGeom prst="rect">
            <a:avLst/>
          </a:prstGeom>
          <a:noFill/>
        </p:spPr>
        <p:txBody>
          <a:bodyPr wrap="none" rtlCol="0">
            <a:spAutoFit/>
          </a:bodyPr>
          <a:lstStyle/>
          <a:p>
            <a:r>
              <a:rPr lang="en-US" altLang="zh-CN" dirty="0" smtClean="0"/>
              <a:t>Mutational processes and mutational signatures</a:t>
            </a:r>
            <a:endParaRPr lang="zh-CN" altLang="en-US" dirty="0"/>
          </a:p>
        </p:txBody>
      </p:sp>
      <p:sp>
        <p:nvSpPr>
          <p:cNvPr id="16" name="TextBox 15"/>
          <p:cNvSpPr txBox="1"/>
          <p:nvPr/>
        </p:nvSpPr>
        <p:spPr>
          <a:xfrm>
            <a:off x="2501818" y="4122864"/>
            <a:ext cx="1447512" cy="369332"/>
          </a:xfrm>
          <a:prstGeom prst="rect">
            <a:avLst/>
          </a:prstGeom>
          <a:noFill/>
        </p:spPr>
        <p:txBody>
          <a:bodyPr wrap="none" rtlCol="0">
            <a:spAutoFit/>
          </a:bodyPr>
          <a:lstStyle/>
          <a:p>
            <a:r>
              <a:rPr lang="en-US" altLang="zh-CN" dirty="0" smtClean="0"/>
              <a:t>SBS signature</a:t>
            </a:r>
            <a:endParaRPr lang="zh-CN" altLang="en-US" dirty="0"/>
          </a:p>
        </p:txBody>
      </p:sp>
      <p:sp>
        <p:nvSpPr>
          <p:cNvPr id="17" name="TextBox 16"/>
          <p:cNvSpPr txBox="1"/>
          <p:nvPr/>
        </p:nvSpPr>
        <p:spPr>
          <a:xfrm>
            <a:off x="2492674" y="4479195"/>
            <a:ext cx="1516441" cy="369332"/>
          </a:xfrm>
          <a:prstGeom prst="rect">
            <a:avLst/>
          </a:prstGeom>
          <a:noFill/>
        </p:spPr>
        <p:txBody>
          <a:bodyPr wrap="none" rtlCol="0">
            <a:spAutoFit/>
          </a:bodyPr>
          <a:lstStyle/>
          <a:p>
            <a:r>
              <a:rPr lang="en-US" altLang="zh-CN" dirty="0" smtClean="0"/>
              <a:t>CNA signature</a:t>
            </a:r>
            <a:endParaRPr lang="zh-CN" altLang="en-US" dirty="0"/>
          </a:p>
        </p:txBody>
      </p:sp>
      <p:sp>
        <p:nvSpPr>
          <p:cNvPr id="18" name="TextBox 17"/>
          <p:cNvSpPr txBox="1"/>
          <p:nvPr/>
        </p:nvSpPr>
        <p:spPr>
          <a:xfrm>
            <a:off x="2560320" y="2606040"/>
            <a:ext cx="3198633" cy="369332"/>
          </a:xfrm>
          <a:prstGeom prst="rect">
            <a:avLst/>
          </a:prstGeom>
          <a:noFill/>
        </p:spPr>
        <p:txBody>
          <a:bodyPr wrap="none" rtlCol="0">
            <a:spAutoFit/>
          </a:bodyPr>
          <a:lstStyle/>
          <a:p>
            <a:r>
              <a:rPr lang="en-US" altLang="zh-CN" dirty="0" smtClean="0"/>
              <a:t>mutation driver analysis: </a:t>
            </a:r>
            <a:r>
              <a:rPr lang="en-US" altLang="zh-CN" dirty="0" err="1" smtClean="0"/>
              <a:t>Mutsig</a:t>
            </a:r>
            <a:endParaRPr lang="zh-CN" altLang="en-US" dirty="0"/>
          </a:p>
        </p:txBody>
      </p:sp>
      <p:sp>
        <p:nvSpPr>
          <p:cNvPr id="19" name="TextBox 18"/>
          <p:cNvSpPr txBox="1"/>
          <p:nvPr/>
        </p:nvSpPr>
        <p:spPr>
          <a:xfrm>
            <a:off x="2566416" y="2941320"/>
            <a:ext cx="2695418" cy="369332"/>
          </a:xfrm>
          <a:prstGeom prst="rect">
            <a:avLst/>
          </a:prstGeom>
          <a:noFill/>
        </p:spPr>
        <p:txBody>
          <a:bodyPr wrap="none" rtlCol="0">
            <a:spAutoFit/>
          </a:bodyPr>
          <a:lstStyle/>
          <a:p>
            <a:r>
              <a:rPr lang="en-US" altLang="zh-CN" dirty="0" smtClean="0"/>
              <a:t>CNA driver analysis: GISTIC</a:t>
            </a:r>
            <a:endParaRPr lang="zh-CN" altLang="en-US" dirty="0"/>
          </a:p>
        </p:txBody>
      </p:sp>
      <p:sp>
        <p:nvSpPr>
          <p:cNvPr id="20" name="TextBox 19"/>
          <p:cNvSpPr txBox="1"/>
          <p:nvPr/>
        </p:nvSpPr>
        <p:spPr>
          <a:xfrm>
            <a:off x="1533025" y="1433276"/>
            <a:ext cx="3309239" cy="461665"/>
          </a:xfrm>
          <a:prstGeom prst="rect">
            <a:avLst/>
          </a:prstGeom>
          <a:noFill/>
        </p:spPr>
        <p:txBody>
          <a:bodyPr wrap="none" rtlCol="0">
            <a:spAutoFit/>
          </a:bodyPr>
          <a:lstStyle/>
          <a:p>
            <a:r>
              <a:rPr lang="en-US" altLang="zh-CN" sz="2400" b="1" dirty="0" smtClean="0"/>
              <a:t>1, AI and cancer big data</a:t>
            </a:r>
            <a:endParaRPr lang="zh-CN" altLang="en-US" sz="2400" b="1" dirty="0"/>
          </a:p>
        </p:txBody>
      </p:sp>
    </p:spTree>
    <p:extLst>
      <p:ext uri="{BB962C8B-B14F-4D97-AF65-F5344CB8AC3E}">
        <p14:creationId xmlns:p14="http://schemas.microsoft.com/office/powerpoint/2010/main" val="2044498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25896" y="1133624"/>
            <a:ext cx="5650992" cy="1685846"/>
          </a:xfrm>
          <a:prstGeom prst="rect">
            <a:avLst/>
          </a:prstGeom>
        </p:spPr>
        <p:txBody>
          <a:bodyPr wrap="square">
            <a:spAutoFit/>
          </a:bodyPr>
          <a:lstStyle/>
          <a:p>
            <a:pPr algn="ctr">
              <a:lnSpc>
                <a:spcPct val="150000"/>
              </a:lnSpc>
            </a:pPr>
            <a:r>
              <a:rPr lang="en-US" altLang="zh-CN" sz="2400" b="1" dirty="0">
                <a:solidFill>
                  <a:srgbClr val="222222"/>
                </a:solidFill>
                <a:latin typeface="Arial" panose="020B0604020202020204" pitchFamily="34" charset="0"/>
                <a:cs typeface="Arial" panose="020B0604020202020204" pitchFamily="34" charset="0"/>
              </a:rPr>
              <a:t>Figure 2: Radial spectrum plot of the 2,892 </a:t>
            </a:r>
            <a:r>
              <a:rPr lang="en-US" altLang="zh-CN" sz="2400" b="1" dirty="0" err="1">
                <a:solidFill>
                  <a:srgbClr val="222222"/>
                </a:solidFill>
                <a:latin typeface="Arial" panose="020B0604020202020204" pitchFamily="34" charset="0"/>
                <a:cs typeface="Arial" panose="020B0604020202020204" pitchFamily="34" charset="0"/>
              </a:rPr>
              <a:t>tumour</a:t>
            </a:r>
            <a:r>
              <a:rPr lang="en-US" altLang="zh-CN" sz="2400" b="1" dirty="0">
                <a:solidFill>
                  <a:srgbClr val="222222"/>
                </a:solidFill>
                <a:latin typeface="Arial" panose="020B0604020202020204" pitchFamily="34" charset="0"/>
                <a:cs typeface="Arial" panose="020B0604020202020204" pitchFamily="34" charset="0"/>
              </a:rPr>
              <a:t> samples with at least 10 coding mutations.</a:t>
            </a:r>
            <a:endParaRPr lang="en-US" altLang="zh-CN" sz="2400" b="1" i="0" dirty="0">
              <a:solidFill>
                <a:srgbClr val="222222"/>
              </a:solidFill>
              <a:effectLst/>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981907" y="402336"/>
            <a:ext cx="4184349" cy="6163056"/>
          </a:xfrm>
          <a:prstGeom prst="rect">
            <a:avLst/>
          </a:prstGeom>
        </p:spPr>
      </p:pic>
    </p:spTree>
    <p:extLst>
      <p:ext uri="{BB962C8B-B14F-4D97-AF65-F5344CB8AC3E}">
        <p14:creationId xmlns:p14="http://schemas.microsoft.com/office/powerpoint/2010/main" val="928159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50339" y="963918"/>
            <a:ext cx="7300465" cy="5755467"/>
          </a:xfrm>
          <a:prstGeom prst="rect">
            <a:avLst/>
          </a:prstGeom>
        </p:spPr>
      </p:pic>
      <p:sp>
        <p:nvSpPr>
          <p:cNvPr id="4" name="Rectangle 3"/>
          <p:cNvSpPr/>
          <p:nvPr/>
        </p:nvSpPr>
        <p:spPr>
          <a:xfrm>
            <a:off x="871728" y="256032"/>
            <a:ext cx="10457688" cy="707886"/>
          </a:xfrm>
          <a:prstGeom prst="rect">
            <a:avLst/>
          </a:prstGeom>
        </p:spPr>
        <p:txBody>
          <a:bodyPr wrap="square">
            <a:spAutoFit/>
          </a:bodyPr>
          <a:lstStyle/>
          <a:p>
            <a:pPr algn="ctr"/>
            <a:r>
              <a:rPr lang="en-US" altLang="zh-CN" sz="2000" b="1" dirty="0">
                <a:solidFill>
                  <a:srgbClr val="222222"/>
                </a:solidFill>
                <a:latin typeface="Arial" panose="020B0604020202020204" pitchFamily="34" charset="0"/>
                <a:cs typeface="Arial" panose="020B0604020202020204" pitchFamily="34" charset="0"/>
              </a:rPr>
              <a:t>Figure 3: Mutation rate varies widely across the genome and correlates with DNA replication time and expression level.</a:t>
            </a:r>
            <a:endParaRPr lang="en-US" altLang="zh-CN" sz="20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45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0360" y="2761488"/>
            <a:ext cx="6264857" cy="584775"/>
          </a:xfrm>
          <a:prstGeom prst="rect">
            <a:avLst/>
          </a:prstGeom>
          <a:noFill/>
        </p:spPr>
        <p:txBody>
          <a:bodyPr wrap="none" rtlCol="0">
            <a:spAutoFit/>
          </a:bodyPr>
          <a:lstStyle/>
          <a:p>
            <a:r>
              <a:rPr lang="en-US" altLang="zh-CN" sz="3200" b="1" dirty="0" smtClean="0">
                <a:latin typeface="Arial" panose="020B0604020202020204" pitchFamily="34" charset="0"/>
                <a:cs typeface="Arial" panose="020B0604020202020204" pitchFamily="34" charset="0"/>
              </a:rPr>
              <a:t>Copy number alteration drivers</a:t>
            </a:r>
            <a:endParaRPr lang="zh-CN" alt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6636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38655" y="2653528"/>
            <a:ext cx="9790176" cy="3016210"/>
          </a:xfrm>
          <a:prstGeom prst="rect">
            <a:avLst/>
          </a:prstGeom>
        </p:spPr>
        <p:txBody>
          <a:bodyPr wrap="square">
            <a:spAutoFit/>
          </a:bodyPr>
          <a:lstStyle/>
          <a:p>
            <a:r>
              <a:rPr lang="en-US" altLang="zh-CN" sz="2800" b="1" dirty="0">
                <a:solidFill>
                  <a:srgbClr val="222222"/>
                </a:solidFill>
                <a:latin typeface="Arial" panose="020B0604020202020204" pitchFamily="34" charset="0"/>
                <a:cs typeface="Arial" panose="020B0604020202020204" pitchFamily="34" charset="0"/>
              </a:rPr>
              <a:t>Detection of large-scale variation in the human genome</a:t>
            </a:r>
          </a:p>
          <a:p>
            <a:pPr>
              <a:buFont typeface="Arial" panose="020B0604020202020204" pitchFamily="34" charset="0"/>
              <a:buChar char="•"/>
            </a:pPr>
            <a:r>
              <a:rPr lang="en-US" altLang="zh-CN" dirty="0">
                <a:solidFill>
                  <a:srgbClr val="006699"/>
                </a:solidFill>
                <a:latin typeface="-apple-system"/>
                <a:hlinkClick r:id="rId2"/>
              </a:rPr>
              <a:t>A John </a:t>
            </a:r>
            <a:r>
              <a:rPr lang="en-US" altLang="zh-CN" dirty="0" err="1">
                <a:solidFill>
                  <a:srgbClr val="006699"/>
                </a:solidFill>
                <a:latin typeface="-apple-system"/>
                <a:hlinkClick r:id="rId2"/>
              </a:rPr>
              <a:t>Iafrate</a:t>
            </a:r>
            <a:r>
              <a:rPr lang="en-US" altLang="zh-CN" dirty="0">
                <a:solidFill>
                  <a:srgbClr val="222222"/>
                </a:solidFill>
                <a:latin typeface="-apple-system"/>
              </a:rPr>
              <a:t>, </a:t>
            </a:r>
          </a:p>
          <a:p>
            <a:pPr>
              <a:buFont typeface="Arial" panose="020B0604020202020204" pitchFamily="34" charset="0"/>
              <a:buChar char="•"/>
            </a:pPr>
            <a:r>
              <a:rPr lang="en-US" altLang="zh-CN" dirty="0">
                <a:solidFill>
                  <a:srgbClr val="006699"/>
                </a:solidFill>
                <a:latin typeface="-apple-system"/>
                <a:hlinkClick r:id="rId3"/>
              </a:rPr>
              <a:t>Lars </a:t>
            </a:r>
            <a:r>
              <a:rPr lang="en-US" altLang="zh-CN" dirty="0" err="1">
                <a:solidFill>
                  <a:srgbClr val="006699"/>
                </a:solidFill>
                <a:latin typeface="-apple-system"/>
                <a:hlinkClick r:id="rId3"/>
              </a:rPr>
              <a:t>Feuk</a:t>
            </a:r>
            <a:r>
              <a:rPr lang="en-US" altLang="zh-CN" dirty="0">
                <a:solidFill>
                  <a:srgbClr val="222222"/>
                </a:solidFill>
                <a:latin typeface="-apple-system"/>
              </a:rPr>
              <a:t>, </a:t>
            </a:r>
          </a:p>
          <a:p>
            <a:pPr>
              <a:buFont typeface="Arial" panose="020B0604020202020204" pitchFamily="34" charset="0"/>
              <a:buChar char="•"/>
            </a:pPr>
            <a:r>
              <a:rPr lang="en-US" altLang="zh-CN" dirty="0">
                <a:solidFill>
                  <a:srgbClr val="006699"/>
                </a:solidFill>
                <a:latin typeface="-apple-system"/>
                <a:hlinkClick r:id="rId4"/>
              </a:rPr>
              <a:t>Miguel N Rivera</a:t>
            </a:r>
            <a:r>
              <a:rPr lang="en-US" altLang="zh-CN" dirty="0">
                <a:solidFill>
                  <a:srgbClr val="222222"/>
                </a:solidFill>
                <a:latin typeface="-apple-system"/>
              </a:rPr>
              <a:t>, </a:t>
            </a:r>
          </a:p>
          <a:p>
            <a:pPr>
              <a:buFont typeface="Arial" panose="020B0604020202020204" pitchFamily="34" charset="0"/>
              <a:buChar char="•"/>
            </a:pPr>
            <a:r>
              <a:rPr lang="en-US" altLang="zh-CN" dirty="0">
                <a:solidFill>
                  <a:srgbClr val="006699"/>
                </a:solidFill>
                <a:latin typeface="-apple-system"/>
                <a:hlinkClick r:id="rId5"/>
              </a:rPr>
              <a:t>Marc L </a:t>
            </a:r>
            <a:r>
              <a:rPr lang="en-US" altLang="zh-CN" dirty="0" err="1">
                <a:solidFill>
                  <a:srgbClr val="006699"/>
                </a:solidFill>
                <a:latin typeface="-apple-system"/>
                <a:hlinkClick r:id="rId5"/>
              </a:rPr>
              <a:t>Listewnik</a:t>
            </a:r>
            <a:r>
              <a:rPr lang="en-US" altLang="zh-CN" dirty="0">
                <a:solidFill>
                  <a:srgbClr val="222222"/>
                </a:solidFill>
                <a:latin typeface="-apple-system"/>
              </a:rPr>
              <a:t>, </a:t>
            </a:r>
          </a:p>
          <a:p>
            <a:pPr>
              <a:buFont typeface="Arial" panose="020B0604020202020204" pitchFamily="34" charset="0"/>
              <a:buChar char="•"/>
            </a:pPr>
            <a:r>
              <a:rPr lang="en-US" altLang="zh-CN" dirty="0">
                <a:solidFill>
                  <a:srgbClr val="006699"/>
                </a:solidFill>
                <a:latin typeface="-apple-system"/>
                <a:hlinkClick r:id="rId6"/>
              </a:rPr>
              <a:t>Patricia K </a:t>
            </a:r>
            <a:r>
              <a:rPr lang="en-US" altLang="zh-CN" dirty="0" err="1">
                <a:solidFill>
                  <a:srgbClr val="006699"/>
                </a:solidFill>
                <a:latin typeface="-apple-system"/>
                <a:hlinkClick r:id="rId6"/>
              </a:rPr>
              <a:t>Donahoe</a:t>
            </a:r>
            <a:r>
              <a:rPr lang="en-US" altLang="zh-CN" dirty="0">
                <a:solidFill>
                  <a:srgbClr val="222222"/>
                </a:solidFill>
                <a:latin typeface="-apple-system"/>
              </a:rPr>
              <a:t>, </a:t>
            </a:r>
          </a:p>
          <a:p>
            <a:pPr>
              <a:buFont typeface="Arial" panose="020B0604020202020204" pitchFamily="34" charset="0"/>
              <a:buChar char="•"/>
            </a:pPr>
            <a:r>
              <a:rPr lang="en-US" altLang="zh-CN" dirty="0">
                <a:solidFill>
                  <a:srgbClr val="006699"/>
                </a:solidFill>
                <a:latin typeface="-apple-system"/>
                <a:hlinkClick r:id="rId7"/>
              </a:rPr>
              <a:t>Ying Qi</a:t>
            </a:r>
            <a:r>
              <a:rPr lang="en-US" altLang="zh-CN" dirty="0">
                <a:solidFill>
                  <a:srgbClr val="222222"/>
                </a:solidFill>
                <a:latin typeface="-apple-system"/>
              </a:rPr>
              <a:t>, </a:t>
            </a:r>
          </a:p>
          <a:p>
            <a:pPr>
              <a:buFont typeface="Arial" panose="020B0604020202020204" pitchFamily="34" charset="0"/>
              <a:buChar char="•"/>
            </a:pPr>
            <a:r>
              <a:rPr lang="en-US" altLang="zh-CN" dirty="0">
                <a:solidFill>
                  <a:srgbClr val="006699"/>
                </a:solidFill>
                <a:latin typeface="-apple-system"/>
                <a:hlinkClick r:id="rId8"/>
              </a:rPr>
              <a:t>Stephen W Scherer</a:t>
            </a:r>
            <a:r>
              <a:rPr lang="en-US" altLang="zh-CN" dirty="0">
                <a:solidFill>
                  <a:srgbClr val="222222"/>
                </a:solidFill>
                <a:latin typeface="-apple-system"/>
              </a:rPr>
              <a:t> &amp; </a:t>
            </a:r>
          </a:p>
          <a:p>
            <a:pPr>
              <a:buFont typeface="Arial" panose="020B0604020202020204" pitchFamily="34" charset="0"/>
              <a:buChar char="•"/>
            </a:pPr>
            <a:r>
              <a:rPr lang="en-US" altLang="zh-CN" dirty="0">
                <a:solidFill>
                  <a:srgbClr val="006699"/>
                </a:solidFill>
                <a:latin typeface="-apple-system"/>
                <a:hlinkClick r:id="rId9"/>
              </a:rPr>
              <a:t>Charles Lee</a:t>
            </a:r>
            <a:r>
              <a:rPr lang="en-US" altLang="zh-CN" dirty="0">
                <a:solidFill>
                  <a:srgbClr val="222222"/>
                </a:solidFill>
                <a:latin typeface="-apple-system"/>
              </a:rPr>
              <a:t> </a:t>
            </a:r>
          </a:p>
          <a:p>
            <a:r>
              <a:rPr lang="en-US" altLang="zh-CN" i="1" dirty="0">
                <a:solidFill>
                  <a:srgbClr val="006699"/>
                </a:solidFill>
                <a:latin typeface="-apple-system"/>
                <a:hlinkClick r:id="rId10"/>
              </a:rPr>
              <a:t>Nature Genetics</a:t>
            </a:r>
            <a:r>
              <a:rPr lang="en-US" altLang="zh-CN" dirty="0">
                <a:solidFill>
                  <a:srgbClr val="222222"/>
                </a:solidFill>
                <a:latin typeface="-apple-system"/>
              </a:rPr>
              <a:t> </a:t>
            </a:r>
            <a:r>
              <a:rPr lang="en-US" altLang="zh-CN" b="1" dirty="0">
                <a:solidFill>
                  <a:srgbClr val="222222"/>
                </a:solidFill>
                <a:latin typeface="-apple-system"/>
              </a:rPr>
              <a:t>volume 36</a:t>
            </a:r>
            <a:r>
              <a:rPr lang="en-US" altLang="zh-CN" dirty="0">
                <a:solidFill>
                  <a:srgbClr val="222222"/>
                </a:solidFill>
                <a:latin typeface="-apple-system"/>
              </a:rPr>
              <a:t>, pages949–951 (</a:t>
            </a:r>
            <a:r>
              <a:rPr lang="en-US" altLang="zh-CN" dirty="0" smtClean="0">
                <a:solidFill>
                  <a:srgbClr val="222222"/>
                </a:solidFill>
                <a:latin typeface="-apple-system"/>
              </a:rPr>
              <a:t>2004)</a:t>
            </a:r>
            <a:endParaRPr lang="en-US" altLang="zh-CN" b="0" i="0" dirty="0">
              <a:solidFill>
                <a:srgbClr val="222222"/>
              </a:solidFill>
              <a:effectLst/>
              <a:latin typeface="-apple-system"/>
            </a:endParaRPr>
          </a:p>
        </p:txBody>
      </p:sp>
      <p:sp>
        <p:nvSpPr>
          <p:cNvPr id="2" name="TextBox 1"/>
          <p:cNvSpPr txBox="1"/>
          <p:nvPr/>
        </p:nvSpPr>
        <p:spPr>
          <a:xfrm>
            <a:off x="2194277" y="1344168"/>
            <a:ext cx="8278933" cy="400110"/>
          </a:xfrm>
          <a:prstGeom prst="rect">
            <a:avLst/>
          </a:prstGeom>
          <a:noFill/>
        </p:spPr>
        <p:txBody>
          <a:bodyPr wrap="none" rtlCol="0">
            <a:spAutoFit/>
          </a:bodyPr>
          <a:lstStyle/>
          <a:p>
            <a:r>
              <a:rPr lang="en-US" altLang="zh-CN" sz="2000" dirty="0" smtClean="0"/>
              <a:t>History for copy number variation study---detection of CNV in human genome</a:t>
            </a:r>
            <a:endParaRPr lang="zh-CN" altLang="en-US" sz="2000" dirty="0"/>
          </a:p>
        </p:txBody>
      </p:sp>
    </p:spTree>
    <p:extLst>
      <p:ext uri="{BB962C8B-B14F-4D97-AF65-F5344CB8AC3E}">
        <p14:creationId xmlns:p14="http://schemas.microsoft.com/office/powerpoint/2010/main" val="1434720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6944" y="1604647"/>
            <a:ext cx="9332976" cy="3732945"/>
          </a:xfrm>
          <a:prstGeom prst="rect">
            <a:avLst/>
          </a:prstGeom>
        </p:spPr>
        <p:txBody>
          <a:bodyPr wrap="square">
            <a:spAutoFit/>
          </a:bodyPr>
          <a:lstStyle/>
          <a:p>
            <a:pPr>
              <a:lnSpc>
                <a:spcPct val="150000"/>
              </a:lnSpc>
            </a:pPr>
            <a:r>
              <a:rPr lang="en-US" altLang="zh-CN" sz="2000" dirty="0">
                <a:solidFill>
                  <a:srgbClr val="222222"/>
                </a:solidFill>
                <a:latin typeface="Harding"/>
              </a:rPr>
              <a:t>We identified 255 loci across the human genome that contain genomic imbalances among unrelated individuals. Twenty-four variants are present in &gt; 10% of the individuals that we examined. Half of these regions overlap with genes, and many coincide with segmental duplications or gaps in the human genome assembly. </a:t>
            </a:r>
            <a:r>
              <a:rPr lang="en-US" altLang="zh-CN" sz="2000" u="sng" dirty="0">
                <a:solidFill>
                  <a:srgbClr val="222222"/>
                </a:solidFill>
                <a:latin typeface="Harding"/>
              </a:rPr>
              <a:t>This previously unappreciated heterogeneity may underlie certain human phenotypic variation and susceptibility to disease and argues for a more dynamic human genome structure.</a:t>
            </a:r>
            <a:endParaRPr lang="zh-CN" altLang="en-US" sz="2000" u="sng" dirty="0"/>
          </a:p>
        </p:txBody>
      </p:sp>
    </p:spTree>
    <p:extLst>
      <p:ext uri="{BB962C8B-B14F-4D97-AF65-F5344CB8AC3E}">
        <p14:creationId xmlns:p14="http://schemas.microsoft.com/office/powerpoint/2010/main" val="2581353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58368" y="401551"/>
            <a:ext cx="5361432" cy="6259472"/>
          </a:xfrm>
          <a:prstGeom prst="rect">
            <a:avLst/>
          </a:prstGeom>
        </p:spPr>
      </p:pic>
      <p:sp>
        <p:nvSpPr>
          <p:cNvPr id="4" name="Rectangle 3"/>
          <p:cNvSpPr/>
          <p:nvPr/>
        </p:nvSpPr>
        <p:spPr>
          <a:xfrm>
            <a:off x="3681153" y="282679"/>
            <a:ext cx="7802136" cy="461665"/>
          </a:xfrm>
          <a:prstGeom prst="rect">
            <a:avLst/>
          </a:prstGeom>
        </p:spPr>
        <p:txBody>
          <a:bodyPr wrap="none">
            <a:spAutoFit/>
          </a:bodyPr>
          <a:lstStyle/>
          <a:p>
            <a:r>
              <a:rPr lang="en-US" altLang="zh-CN" sz="2400" b="1" dirty="0">
                <a:solidFill>
                  <a:srgbClr val="222222"/>
                </a:solidFill>
                <a:latin typeface="Arial" panose="020B0604020202020204" pitchFamily="34" charset="0"/>
                <a:cs typeface="Arial" panose="020B0604020202020204" pitchFamily="34" charset="0"/>
              </a:rPr>
              <a:t>Figure 1: Distribution of LCVs in the human genome</a:t>
            </a:r>
            <a:endParaRPr lang="en-US" altLang="zh-CN" sz="2400" b="1" i="0" dirty="0">
              <a:solidFill>
                <a:srgbClr val="222222"/>
              </a:solidFill>
              <a:effectLst/>
              <a:latin typeface="Arial" panose="020B0604020202020204" pitchFamily="34" charset="0"/>
              <a:cs typeface="Arial" panose="020B0604020202020204" pitchFamily="34" charset="0"/>
            </a:endParaRPr>
          </a:p>
        </p:txBody>
      </p:sp>
      <p:sp>
        <p:nvSpPr>
          <p:cNvPr id="5" name="Rectangle 4"/>
          <p:cNvSpPr/>
          <p:nvPr/>
        </p:nvSpPr>
        <p:spPr>
          <a:xfrm>
            <a:off x="6019800" y="3518017"/>
            <a:ext cx="5032147" cy="369332"/>
          </a:xfrm>
          <a:prstGeom prst="rect">
            <a:avLst/>
          </a:prstGeom>
        </p:spPr>
        <p:txBody>
          <a:bodyPr wrap="none">
            <a:spAutoFit/>
          </a:bodyPr>
          <a:lstStyle/>
          <a:p>
            <a:r>
              <a:rPr lang="en-US" altLang="zh-CN" dirty="0">
                <a:solidFill>
                  <a:srgbClr val="222222"/>
                </a:solidFill>
                <a:latin typeface="Harding"/>
              </a:rPr>
              <a:t> large-scale copy-number variations (LCVs)</a:t>
            </a:r>
            <a:endParaRPr lang="zh-CN" altLang="en-US" dirty="0"/>
          </a:p>
        </p:txBody>
      </p:sp>
    </p:spTree>
    <p:extLst>
      <p:ext uri="{BB962C8B-B14F-4D97-AF65-F5344CB8AC3E}">
        <p14:creationId xmlns:p14="http://schemas.microsoft.com/office/powerpoint/2010/main" val="493920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4088" y="1108593"/>
            <a:ext cx="3044952" cy="5620981"/>
          </a:xfrm>
          <a:prstGeom prst="rect">
            <a:avLst/>
          </a:prstGeom>
        </p:spPr>
      </p:pic>
      <p:sp>
        <p:nvSpPr>
          <p:cNvPr id="3" name="Rectangle 2"/>
          <p:cNvSpPr/>
          <p:nvPr/>
        </p:nvSpPr>
        <p:spPr>
          <a:xfrm>
            <a:off x="1840992" y="269855"/>
            <a:ext cx="9095232" cy="707886"/>
          </a:xfrm>
          <a:prstGeom prst="rect">
            <a:avLst/>
          </a:prstGeom>
        </p:spPr>
        <p:txBody>
          <a:bodyPr wrap="square">
            <a:spAutoFit/>
          </a:bodyPr>
          <a:lstStyle/>
          <a:p>
            <a:pPr algn="ctr"/>
            <a:r>
              <a:rPr lang="en-US" altLang="zh-CN" sz="2000" b="1" dirty="0">
                <a:solidFill>
                  <a:srgbClr val="222222"/>
                </a:solidFill>
                <a:latin typeface="Arial" panose="020B0604020202020204" pitchFamily="34" charset="0"/>
                <a:cs typeface="Arial" panose="020B0604020202020204" pitchFamily="34" charset="0"/>
              </a:rPr>
              <a:t>Figure 2: The most common polymorphism (BAC RP11-259N12) reflects differing numbers of tandem repeats in amylase genes</a:t>
            </a:r>
            <a:endParaRPr lang="zh-CN" altLang="en-US" sz="2000" dirty="0">
              <a:latin typeface="Arial" panose="020B0604020202020204" pitchFamily="34" charset="0"/>
              <a:cs typeface="Arial" panose="020B0604020202020204" pitchFamily="34" charset="0"/>
            </a:endParaRPr>
          </a:p>
        </p:txBody>
      </p:sp>
      <p:sp>
        <p:nvSpPr>
          <p:cNvPr id="4" name="Rectangle 3"/>
          <p:cNvSpPr/>
          <p:nvPr/>
        </p:nvSpPr>
        <p:spPr>
          <a:xfrm>
            <a:off x="4922520" y="2736056"/>
            <a:ext cx="6096000" cy="1477328"/>
          </a:xfrm>
          <a:prstGeom prst="rect">
            <a:avLst/>
          </a:prstGeom>
        </p:spPr>
        <p:txBody>
          <a:bodyPr>
            <a:spAutoFit/>
          </a:bodyPr>
          <a:lstStyle/>
          <a:p>
            <a:r>
              <a:rPr lang="en-US" altLang="zh-CN" dirty="0">
                <a:solidFill>
                  <a:srgbClr val="222222"/>
                </a:solidFill>
                <a:latin typeface="Harding"/>
              </a:rPr>
              <a:t>We described more than 200 LCVs in the human genome. Twenty-four of these variants are present in &gt; 10% of the individuals that we studied, and six of these variants are present at a frequency of &gt; 20%. </a:t>
            </a:r>
            <a:endParaRPr lang="zh-CN" altLang="en-US" dirty="0"/>
          </a:p>
        </p:txBody>
      </p:sp>
    </p:spTree>
    <p:extLst>
      <p:ext uri="{BB962C8B-B14F-4D97-AF65-F5344CB8AC3E}">
        <p14:creationId xmlns:p14="http://schemas.microsoft.com/office/powerpoint/2010/main" val="2930473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54480" y="2072331"/>
            <a:ext cx="9610344" cy="2339102"/>
          </a:xfrm>
          <a:prstGeom prst="rect">
            <a:avLst/>
          </a:prstGeom>
        </p:spPr>
        <p:txBody>
          <a:bodyPr wrap="square">
            <a:spAutoFit/>
          </a:bodyPr>
          <a:lstStyle/>
          <a:p>
            <a:r>
              <a:rPr lang="en-US" altLang="zh-CN" dirty="0" smtClean="0"/>
              <a:t>Science. </a:t>
            </a:r>
            <a:r>
              <a:rPr lang="en-US" altLang="zh-CN" dirty="0"/>
              <a:t>2004 Jul 23;305(5683):525-8. </a:t>
            </a:r>
            <a:r>
              <a:rPr lang="en-US" altLang="zh-CN" dirty="0" err="1"/>
              <a:t>doi</a:t>
            </a:r>
            <a:r>
              <a:rPr lang="en-US" altLang="zh-CN" dirty="0"/>
              <a:t>: 10.1126/science.1098918.</a:t>
            </a:r>
          </a:p>
          <a:p>
            <a:r>
              <a:rPr lang="en-US" altLang="zh-CN" sz="2800" b="1" dirty="0"/>
              <a:t>Large-scale copy number polymorphism in the human </a:t>
            </a:r>
            <a:r>
              <a:rPr lang="en-US" altLang="zh-CN" sz="2800" b="1" dirty="0" smtClean="0"/>
              <a:t>genome</a:t>
            </a:r>
          </a:p>
          <a:p>
            <a:endParaRPr lang="en-US" altLang="zh-CN" sz="2800" b="1" dirty="0"/>
          </a:p>
          <a:p>
            <a:r>
              <a:rPr lang="en-US" altLang="zh-CN" dirty="0"/>
              <a:t>Jonathan Sebat 1, B Lakshmi, Jennifer </a:t>
            </a:r>
            <a:r>
              <a:rPr lang="en-US" altLang="zh-CN" dirty="0" err="1"/>
              <a:t>Troge</a:t>
            </a:r>
            <a:r>
              <a:rPr lang="en-US" altLang="zh-CN" dirty="0"/>
              <a:t>, Joan Alexander, Janet Young, </a:t>
            </a:r>
            <a:r>
              <a:rPr lang="en-US" altLang="zh-CN" dirty="0" err="1"/>
              <a:t>Pär</a:t>
            </a:r>
            <a:r>
              <a:rPr lang="en-US" altLang="zh-CN" dirty="0"/>
              <a:t> </a:t>
            </a:r>
            <a:r>
              <a:rPr lang="en-US" altLang="zh-CN" dirty="0" err="1"/>
              <a:t>Lundin</a:t>
            </a:r>
            <a:r>
              <a:rPr lang="en-US" altLang="zh-CN" dirty="0"/>
              <a:t>, Susanne </a:t>
            </a:r>
            <a:r>
              <a:rPr lang="en-US" altLang="zh-CN" dirty="0" err="1"/>
              <a:t>Månér</a:t>
            </a:r>
            <a:r>
              <a:rPr lang="en-US" altLang="zh-CN" dirty="0"/>
              <a:t>, Hillary Massa, Megan Walker, </a:t>
            </a:r>
            <a:r>
              <a:rPr lang="en-US" altLang="zh-CN" dirty="0" err="1"/>
              <a:t>Maoyen</a:t>
            </a:r>
            <a:r>
              <a:rPr lang="en-US" altLang="zh-CN" dirty="0"/>
              <a:t> Chi, Nicholas </a:t>
            </a:r>
            <a:r>
              <a:rPr lang="en-US" altLang="zh-CN" dirty="0" err="1"/>
              <a:t>Navin</a:t>
            </a:r>
            <a:r>
              <a:rPr lang="en-US" altLang="zh-CN" dirty="0"/>
              <a:t>, Robert </a:t>
            </a:r>
            <a:r>
              <a:rPr lang="en-US" altLang="zh-CN" dirty="0" err="1"/>
              <a:t>Lucito</a:t>
            </a:r>
            <a:r>
              <a:rPr lang="en-US" altLang="zh-CN" dirty="0"/>
              <a:t>, John Healy, James Hicks, Kenny Ye, Andrew Reiner, T Conrad Gilliam, Barbara Trask, Nick Patterson, Anders Zetterberg, Michael </a:t>
            </a:r>
            <a:r>
              <a:rPr lang="en-US" altLang="zh-CN" dirty="0" err="1"/>
              <a:t>Wigler</a:t>
            </a:r>
            <a:endParaRPr lang="zh-CN" altLang="en-US" dirty="0"/>
          </a:p>
        </p:txBody>
      </p:sp>
    </p:spTree>
    <p:extLst>
      <p:ext uri="{BB962C8B-B14F-4D97-AF65-F5344CB8AC3E}">
        <p14:creationId xmlns:p14="http://schemas.microsoft.com/office/powerpoint/2010/main" val="2016825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6152" y="1352401"/>
            <a:ext cx="9930384" cy="4247317"/>
          </a:xfrm>
          <a:prstGeom prst="rect">
            <a:avLst/>
          </a:prstGeom>
        </p:spPr>
        <p:txBody>
          <a:bodyPr wrap="square">
            <a:spAutoFit/>
          </a:bodyPr>
          <a:lstStyle/>
          <a:p>
            <a:pPr>
              <a:lnSpc>
                <a:spcPct val="150000"/>
              </a:lnSpc>
            </a:pPr>
            <a:r>
              <a:rPr lang="en-US" altLang="zh-CN" sz="2000" dirty="0"/>
              <a:t>The extent to which large duplications and deletions contribute to human genetic variation and diversity is unknown. Here, we show that large-scale copy number polymorphisms (CNPs</a:t>
            </a:r>
            <a:r>
              <a:rPr lang="en-US" altLang="zh-CN" sz="2000" dirty="0" smtClean="0"/>
              <a:t>) (</a:t>
            </a:r>
            <a:r>
              <a:rPr lang="en-US" altLang="zh-CN" sz="2000" dirty="0"/>
              <a:t>about 100 </a:t>
            </a:r>
            <a:r>
              <a:rPr lang="en-US" altLang="zh-CN" sz="2000" dirty="0" err="1"/>
              <a:t>kilobases</a:t>
            </a:r>
            <a:r>
              <a:rPr lang="en-US" altLang="zh-CN" sz="2000" dirty="0"/>
              <a:t> and greater</a:t>
            </a:r>
            <a:r>
              <a:rPr lang="en-US" altLang="zh-CN" sz="2000" dirty="0" smtClean="0"/>
              <a:t>) contribute </a:t>
            </a:r>
            <a:r>
              <a:rPr lang="en-US" altLang="zh-CN" sz="2000" dirty="0"/>
              <a:t>substantially to genomic variation between normal humans. Representational oligonucleotide microarray analysis of 20 individuals revealed a total of 221 copy number differences representing 76 unique CNPs. On average, individuals differed by 11 CNPs, and the average length of a CNP interval was 465 </a:t>
            </a:r>
            <a:r>
              <a:rPr lang="en-US" altLang="zh-CN" sz="2000" dirty="0" err="1"/>
              <a:t>kilobases</a:t>
            </a:r>
            <a:r>
              <a:rPr lang="en-US" altLang="zh-CN" sz="2000" dirty="0"/>
              <a:t>. We observed copy number variation of 70 different genes within CNP intervals, including genes involved in neurological function, regulation of cell growth, regulation of metabolism, and several genes known to be associated with </a:t>
            </a:r>
            <a:r>
              <a:rPr lang="en-US" altLang="zh-CN" sz="2000" dirty="0" smtClean="0"/>
              <a:t>disease.</a:t>
            </a:r>
            <a:endParaRPr lang="zh-CN" altLang="en-US" sz="2000" dirty="0"/>
          </a:p>
        </p:txBody>
      </p:sp>
    </p:spTree>
    <p:extLst>
      <p:ext uri="{BB962C8B-B14F-4D97-AF65-F5344CB8AC3E}">
        <p14:creationId xmlns:p14="http://schemas.microsoft.com/office/powerpoint/2010/main" val="1797741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03832" y="2686318"/>
            <a:ext cx="9653016" cy="2400657"/>
          </a:xfrm>
          <a:prstGeom prst="rect">
            <a:avLst/>
          </a:prstGeom>
        </p:spPr>
        <p:txBody>
          <a:bodyPr wrap="square">
            <a:spAutoFit/>
          </a:bodyPr>
          <a:lstStyle/>
          <a:p>
            <a:r>
              <a:rPr lang="en-US" altLang="zh-CN" dirty="0"/>
              <a:t>Genome </a:t>
            </a:r>
            <a:r>
              <a:rPr lang="en-US" altLang="zh-CN" dirty="0" smtClean="0"/>
              <a:t>Res. </a:t>
            </a:r>
            <a:r>
              <a:rPr lang="en-US" altLang="zh-CN" dirty="0"/>
              <a:t>2007 Nov;17(11):1665-74. </a:t>
            </a:r>
            <a:r>
              <a:rPr lang="en-US" altLang="zh-CN" dirty="0" err="1"/>
              <a:t>doi</a:t>
            </a:r>
            <a:r>
              <a:rPr lang="en-US" altLang="zh-CN" dirty="0"/>
              <a:t>: 10.1101/gr.6861907. </a:t>
            </a:r>
            <a:r>
              <a:rPr lang="en-US" altLang="zh-CN" dirty="0" err="1"/>
              <a:t>Epub</a:t>
            </a:r>
            <a:r>
              <a:rPr lang="en-US" altLang="zh-CN" dirty="0"/>
              <a:t> 2007 Oct 5.</a:t>
            </a:r>
          </a:p>
          <a:p>
            <a:r>
              <a:rPr lang="en-US" altLang="zh-CN" sz="2400" b="1" dirty="0" err="1">
                <a:latin typeface="Arial Unicode MS" panose="020B0604020202020204" pitchFamily="34" charset="-122"/>
                <a:ea typeface="Arial Unicode MS" panose="020B0604020202020204" pitchFamily="34" charset="-122"/>
                <a:cs typeface="Arial Unicode MS" panose="020B0604020202020204" pitchFamily="34" charset="-122"/>
              </a:rPr>
              <a:t>PennCNV</a:t>
            </a:r>
            <a:r>
              <a:rPr lang="en-US" altLang="zh-CN" sz="2400" b="1" dirty="0">
                <a:latin typeface="Arial Unicode MS" panose="020B0604020202020204" pitchFamily="34" charset="-122"/>
                <a:ea typeface="Arial Unicode MS" panose="020B0604020202020204" pitchFamily="34" charset="-122"/>
                <a:cs typeface="Arial Unicode MS" panose="020B0604020202020204" pitchFamily="34" charset="-122"/>
              </a:rPr>
              <a:t>: an integrated hidden Markov model designed for high-resolution copy number variation detection in whole-genome SNP genotyping </a:t>
            </a:r>
            <a:r>
              <a:rPr lang="en-US" altLang="zh-CN" sz="2400" b="1" dirty="0" smtClean="0">
                <a:latin typeface="Arial Unicode MS" panose="020B0604020202020204" pitchFamily="34" charset="-122"/>
                <a:ea typeface="Arial Unicode MS" panose="020B0604020202020204" pitchFamily="34" charset="-122"/>
                <a:cs typeface="Arial Unicode MS" panose="020B0604020202020204" pitchFamily="34" charset="-122"/>
              </a:rPr>
              <a:t>data</a:t>
            </a:r>
          </a:p>
          <a:p>
            <a:endParaRPr lang="en-US" altLang="zh-CN" sz="2400" b="1"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dirty="0"/>
              <a:t>Kai Wang 1, </a:t>
            </a:r>
            <a:r>
              <a:rPr lang="en-US" altLang="zh-CN" dirty="0" err="1"/>
              <a:t>Mingyao</a:t>
            </a:r>
            <a:r>
              <a:rPr lang="en-US" altLang="zh-CN" dirty="0"/>
              <a:t> Li, Dexter Hadley, </a:t>
            </a:r>
            <a:r>
              <a:rPr lang="en-US" altLang="zh-CN" dirty="0" err="1"/>
              <a:t>Rui</a:t>
            </a:r>
            <a:r>
              <a:rPr lang="en-US" altLang="zh-CN" dirty="0"/>
              <a:t> Liu, Joseph </a:t>
            </a:r>
            <a:r>
              <a:rPr lang="en-US" altLang="zh-CN" dirty="0" err="1"/>
              <a:t>Glessner</a:t>
            </a:r>
            <a:r>
              <a:rPr lang="en-US" altLang="zh-CN" dirty="0"/>
              <a:t>, Struan F A Grant, </a:t>
            </a:r>
            <a:r>
              <a:rPr lang="en-US" altLang="zh-CN" dirty="0" err="1"/>
              <a:t>Hakon</a:t>
            </a:r>
            <a:r>
              <a:rPr lang="en-US" altLang="zh-CN" dirty="0"/>
              <a:t> </a:t>
            </a:r>
            <a:r>
              <a:rPr lang="en-US" altLang="zh-CN" dirty="0" err="1"/>
              <a:t>Hakonarson</a:t>
            </a:r>
            <a:r>
              <a:rPr lang="en-US" altLang="zh-CN" dirty="0"/>
              <a:t>, </a:t>
            </a:r>
            <a:r>
              <a:rPr lang="en-US" altLang="zh-CN" dirty="0" err="1"/>
              <a:t>Maja</a:t>
            </a:r>
            <a:r>
              <a:rPr lang="en-US" altLang="zh-CN" dirty="0"/>
              <a:t> </a:t>
            </a:r>
            <a:r>
              <a:rPr lang="en-US" altLang="zh-CN" dirty="0" err="1"/>
              <a:t>Bucan</a:t>
            </a:r>
            <a:endParaRPr lang="zh-CN" altLang="en-US" dirty="0"/>
          </a:p>
        </p:txBody>
      </p:sp>
      <p:sp>
        <p:nvSpPr>
          <p:cNvPr id="2" name="TextBox 1"/>
          <p:cNvSpPr txBox="1"/>
          <p:nvPr/>
        </p:nvSpPr>
        <p:spPr>
          <a:xfrm>
            <a:off x="4239129" y="1207008"/>
            <a:ext cx="4063100" cy="584775"/>
          </a:xfrm>
          <a:prstGeom prst="rect">
            <a:avLst/>
          </a:prstGeom>
          <a:noFill/>
        </p:spPr>
        <p:txBody>
          <a:bodyPr wrap="none" rtlCol="0">
            <a:spAutoFit/>
          </a:bodyPr>
          <a:lstStyle/>
          <a:p>
            <a:r>
              <a:rPr lang="en-US" altLang="zh-CN" sz="3200" b="1" dirty="0" smtClean="0">
                <a:latin typeface="Arial" panose="020B0604020202020204" pitchFamily="34" charset="0"/>
                <a:cs typeface="Arial" panose="020B0604020202020204" pitchFamily="34" charset="0"/>
              </a:rPr>
              <a:t>CNA calling method</a:t>
            </a:r>
            <a:endParaRPr lang="zh-CN" alt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351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xmlns="" id="{D8FDE738-5E97-91D1-BD94-6937BB360514}"/>
              </a:ext>
            </a:extLst>
          </p:cNvPr>
          <p:cNvGraphicFramePr>
            <a:graphicFrameLocks noGrp="1"/>
          </p:cNvGraphicFramePr>
          <p:nvPr>
            <p:extLst/>
          </p:nvPr>
        </p:nvGraphicFramePr>
        <p:xfrm>
          <a:off x="1942961" y="243525"/>
          <a:ext cx="7637676" cy="6370949"/>
        </p:xfrm>
        <a:graphic>
          <a:graphicData uri="http://schemas.openxmlformats.org/drawingml/2006/table">
            <a:tbl>
              <a:tblPr firstRow="1" bandRow="1">
                <a:tableStyleId>{5C22544A-7EE6-4342-B048-85BDC9FD1C3A}</a:tableStyleId>
              </a:tblPr>
              <a:tblGrid>
                <a:gridCol w="1138796">
                  <a:extLst>
                    <a:ext uri="{9D8B030D-6E8A-4147-A177-3AD203B41FA5}">
                      <a16:colId xmlns:a16="http://schemas.microsoft.com/office/drawing/2014/main" xmlns="" val="1627884646"/>
                    </a:ext>
                  </a:extLst>
                </a:gridCol>
                <a:gridCol w="2412011">
                  <a:extLst>
                    <a:ext uri="{9D8B030D-6E8A-4147-A177-3AD203B41FA5}">
                      <a16:colId xmlns:a16="http://schemas.microsoft.com/office/drawing/2014/main" xmlns="" val="1762360496"/>
                    </a:ext>
                  </a:extLst>
                </a:gridCol>
                <a:gridCol w="4086869">
                  <a:extLst>
                    <a:ext uri="{9D8B030D-6E8A-4147-A177-3AD203B41FA5}">
                      <a16:colId xmlns:a16="http://schemas.microsoft.com/office/drawing/2014/main" xmlns="" val="3629325117"/>
                    </a:ext>
                  </a:extLst>
                </a:gridCol>
              </a:tblGrid>
              <a:tr h="337547">
                <a:tc>
                  <a:txBody>
                    <a:bodyPr/>
                    <a:lstStyle/>
                    <a:p>
                      <a:pPr algn="l"/>
                      <a:r>
                        <a:rPr lang="zh-CN" altLang="en-US" sz="1100" dirty="0">
                          <a:solidFill>
                            <a:schemeClr val="tx1"/>
                          </a:solidFill>
                        </a:rPr>
                        <a:t>数据类型</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技术手段</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简要介绍</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xmlns="" val="532613006"/>
                  </a:ext>
                </a:extLst>
              </a:tr>
              <a:tr h="564380">
                <a:tc>
                  <a:txBody>
                    <a:bodyPr/>
                    <a:lstStyle/>
                    <a:p>
                      <a:r>
                        <a:rPr lang="en-US" altLang="zh-CN" sz="1100" dirty="0">
                          <a:solidFill>
                            <a:schemeClr val="tx1"/>
                          </a:solidFill>
                        </a:rPr>
                        <a:t>DNA</a:t>
                      </a:r>
                      <a:r>
                        <a:rPr lang="zh-CN" altLang="en-US" sz="1100" dirty="0">
                          <a:solidFill>
                            <a:schemeClr val="tx1"/>
                          </a:solidFill>
                        </a:rPr>
                        <a:t>突变</a:t>
                      </a:r>
                      <a:endParaRPr lang="en-US" altLang="zh-CN" sz="1100" dirty="0">
                        <a:solidFill>
                          <a:schemeClr val="tx1"/>
                        </a:solidFill>
                      </a:endParaRPr>
                    </a:p>
                  </a:txBody>
                  <a:tcPr>
                    <a:lnT w="38100" cmpd="sng">
                      <a:noFill/>
                    </a:lnT>
                    <a:solidFill>
                      <a:schemeClr val="bg1">
                        <a:lumMod val="85000"/>
                      </a:schemeClr>
                    </a:solidFill>
                  </a:tcPr>
                </a:tc>
                <a:tc>
                  <a:txBody>
                    <a:bodyPr/>
                    <a:lstStyle/>
                    <a:p>
                      <a:r>
                        <a:rPr lang="zh-CN" altLang="en-US" sz="1100" dirty="0">
                          <a:solidFill>
                            <a:schemeClr val="tx1"/>
                          </a:solidFill>
                        </a:rPr>
                        <a:t>全基因组或全外显子测序</a:t>
                      </a:r>
                    </a:p>
                  </a:txBody>
                  <a:tcPr>
                    <a:lnT w="38100" cmpd="sng">
                      <a:noFill/>
                    </a:lnT>
                    <a:solidFill>
                      <a:schemeClr val="bg1">
                        <a:lumMod val="85000"/>
                      </a:schemeClr>
                    </a:solidFill>
                  </a:tcPr>
                </a:tc>
                <a:tc>
                  <a:txBody>
                    <a:bodyPr/>
                    <a:lstStyle/>
                    <a:p>
                      <a:r>
                        <a:rPr lang="zh-CN" altLang="en-US" sz="1100" dirty="0">
                          <a:solidFill>
                            <a:schemeClr val="tx1"/>
                          </a:solidFill>
                        </a:rPr>
                        <a:t>揭示</a:t>
                      </a:r>
                      <a:r>
                        <a:rPr lang="en-US" altLang="zh-CN" sz="1100" dirty="0">
                          <a:solidFill>
                            <a:schemeClr val="tx1"/>
                          </a:solidFill>
                        </a:rPr>
                        <a:t>DNA</a:t>
                      </a:r>
                      <a:r>
                        <a:rPr lang="zh-CN" altLang="en-US" sz="1100" dirty="0">
                          <a:solidFill>
                            <a:schemeClr val="tx1"/>
                          </a:solidFill>
                        </a:rPr>
                        <a:t>突变，拷贝数变化，</a:t>
                      </a:r>
                      <a:r>
                        <a:rPr lang="en-US" altLang="zh-CN" sz="1100" dirty="0">
                          <a:solidFill>
                            <a:schemeClr val="tx1"/>
                          </a:solidFill>
                        </a:rPr>
                        <a:t>DNA</a:t>
                      </a:r>
                      <a:r>
                        <a:rPr lang="zh-CN" altLang="en-US" sz="1100" dirty="0">
                          <a:solidFill>
                            <a:schemeClr val="tx1"/>
                          </a:solidFill>
                        </a:rPr>
                        <a:t>非编码突变和大型的结构变异。全外显子测序可以关注蛋白质编码区域的变化。单细胞测序可以查看单个细胞的基因组</a:t>
                      </a:r>
                    </a:p>
                  </a:txBody>
                  <a:tcPr>
                    <a:lnT w="38100" cmpd="sng">
                      <a:noFill/>
                    </a:lnT>
                    <a:solidFill>
                      <a:schemeClr val="bg1">
                        <a:lumMod val="85000"/>
                      </a:schemeClr>
                    </a:solidFill>
                  </a:tcPr>
                </a:tc>
                <a:extLst>
                  <a:ext uri="{0D108BD9-81ED-4DB2-BD59-A6C34878D82A}">
                    <a16:rowId xmlns:a16="http://schemas.microsoft.com/office/drawing/2014/main" xmlns="" val="276001964"/>
                  </a:ext>
                </a:extLst>
              </a:tr>
              <a:tr h="405196">
                <a:tc>
                  <a:txBody>
                    <a:bodyPr/>
                    <a:lstStyle/>
                    <a:p>
                      <a:r>
                        <a:rPr lang="zh-CN" altLang="en-US" sz="1100" dirty="0">
                          <a:solidFill>
                            <a:schemeClr val="tx1"/>
                          </a:solidFill>
                        </a:rPr>
                        <a:t>染色质可及性</a:t>
                      </a:r>
                    </a:p>
                  </a:txBody>
                  <a:tcPr>
                    <a:solidFill>
                      <a:schemeClr val="bg1">
                        <a:lumMod val="65000"/>
                      </a:schemeClr>
                    </a:solidFill>
                  </a:tcPr>
                </a:tc>
                <a:tc>
                  <a:txBody>
                    <a:bodyPr/>
                    <a:lstStyle/>
                    <a:p>
                      <a:r>
                        <a:rPr lang="en-US" altLang="zh-CN" sz="1100" dirty="0">
                          <a:solidFill>
                            <a:schemeClr val="tx1"/>
                          </a:solidFill>
                        </a:rPr>
                        <a:t>ATAC-seq</a:t>
                      </a:r>
                      <a:r>
                        <a:rPr lang="zh-CN" altLang="en-US" sz="1100" dirty="0">
                          <a:solidFill>
                            <a:schemeClr val="tx1"/>
                          </a:solidFill>
                        </a:rPr>
                        <a:t>或者</a:t>
                      </a:r>
                      <a:r>
                        <a:rPr lang="en-US" altLang="zh-CN" sz="1100" dirty="0">
                          <a:solidFill>
                            <a:schemeClr val="tx1"/>
                          </a:solidFill>
                        </a:rPr>
                        <a:t>DNaseI-seq</a:t>
                      </a:r>
                      <a:endParaRPr lang="zh-CN" altLang="en-US" sz="1100" dirty="0">
                        <a:solidFill>
                          <a:schemeClr val="tx1"/>
                        </a:solidFill>
                      </a:endParaRPr>
                    </a:p>
                  </a:txBody>
                  <a:tcPr>
                    <a:solidFill>
                      <a:schemeClr val="bg1">
                        <a:lumMod val="65000"/>
                      </a:schemeClr>
                    </a:solidFill>
                  </a:tcPr>
                </a:tc>
                <a:tc>
                  <a:txBody>
                    <a:bodyPr/>
                    <a:lstStyle/>
                    <a:p>
                      <a:r>
                        <a:rPr lang="zh-CN" altLang="en-US" sz="1100" dirty="0">
                          <a:solidFill>
                            <a:schemeClr val="tx1"/>
                          </a:solidFill>
                        </a:rPr>
                        <a:t>染色质的可及性反应着</a:t>
                      </a:r>
                      <a:r>
                        <a:rPr lang="en-US" altLang="zh-CN" sz="1100" dirty="0">
                          <a:solidFill>
                            <a:schemeClr val="tx1"/>
                          </a:solidFill>
                        </a:rPr>
                        <a:t>DNA</a:t>
                      </a:r>
                      <a:r>
                        <a:rPr lang="zh-CN" altLang="en-US" sz="1100" dirty="0">
                          <a:solidFill>
                            <a:schemeClr val="tx1"/>
                          </a:solidFill>
                        </a:rPr>
                        <a:t>的调控元件的活性。同个细胞条形码技术，</a:t>
                      </a:r>
                      <a:r>
                        <a:rPr lang="en-US" altLang="zh-CN" sz="1100" dirty="0">
                          <a:solidFill>
                            <a:schemeClr val="tx1"/>
                          </a:solidFill>
                        </a:rPr>
                        <a:t>ATAC-seq</a:t>
                      </a:r>
                      <a:r>
                        <a:rPr lang="zh-CN" altLang="en-US" sz="1100" dirty="0">
                          <a:solidFill>
                            <a:schemeClr val="tx1"/>
                          </a:solidFill>
                        </a:rPr>
                        <a:t>可以在单细胞水平上检测</a:t>
                      </a:r>
                    </a:p>
                  </a:txBody>
                  <a:tcPr>
                    <a:solidFill>
                      <a:schemeClr val="bg1">
                        <a:lumMod val="65000"/>
                      </a:schemeClr>
                    </a:solidFill>
                  </a:tcPr>
                </a:tc>
                <a:extLst>
                  <a:ext uri="{0D108BD9-81ED-4DB2-BD59-A6C34878D82A}">
                    <a16:rowId xmlns:a16="http://schemas.microsoft.com/office/drawing/2014/main" xmlns="" val="3836757397"/>
                  </a:ext>
                </a:extLst>
              </a:tr>
              <a:tr h="337547">
                <a:tc>
                  <a:txBody>
                    <a:bodyPr/>
                    <a:lstStyle/>
                    <a:p>
                      <a:r>
                        <a:rPr lang="zh-CN" altLang="en-US" sz="1100" dirty="0">
                          <a:solidFill>
                            <a:schemeClr val="tx1"/>
                          </a:solidFill>
                        </a:rPr>
                        <a:t>组蛋白修饰</a:t>
                      </a:r>
                    </a:p>
                  </a:txBody>
                  <a:tcPr>
                    <a:solidFill>
                      <a:schemeClr val="bg1">
                        <a:lumMod val="85000"/>
                      </a:schemeClr>
                    </a:solidFill>
                  </a:tcPr>
                </a:tc>
                <a:tc>
                  <a:txBody>
                    <a:bodyPr/>
                    <a:lstStyle/>
                    <a:p>
                      <a:r>
                        <a:rPr lang="en-US" altLang="zh-CN" sz="1100" dirty="0">
                          <a:solidFill>
                            <a:schemeClr val="tx1"/>
                          </a:solidFill>
                        </a:rPr>
                        <a:t>CHIP-seq</a:t>
                      </a:r>
                      <a:endParaRPr lang="zh-CN" altLang="en-US" sz="1100" dirty="0">
                        <a:solidFill>
                          <a:schemeClr val="tx1"/>
                        </a:solidFill>
                      </a:endParaRPr>
                    </a:p>
                  </a:txBody>
                  <a:tcPr>
                    <a:solidFill>
                      <a:schemeClr val="bg1">
                        <a:lumMod val="85000"/>
                      </a:schemeClr>
                    </a:solidFill>
                  </a:tcPr>
                </a:tc>
                <a:tc>
                  <a:txBody>
                    <a:bodyPr/>
                    <a:lstStyle/>
                    <a:p>
                      <a:r>
                        <a:rPr lang="zh-CN" altLang="en-US" sz="1100" dirty="0">
                          <a:solidFill>
                            <a:schemeClr val="tx1"/>
                          </a:solidFill>
                        </a:rPr>
                        <a:t>用于确定具有不同修饰的 </a:t>
                      </a:r>
                      <a:r>
                        <a:rPr lang="en" altLang="zh-CN" sz="1100" dirty="0">
                          <a:solidFill>
                            <a:schemeClr val="tx1"/>
                          </a:solidFill>
                        </a:rPr>
                        <a:t>DNA </a:t>
                      </a:r>
                      <a:r>
                        <a:rPr lang="zh-CN" altLang="en-US" sz="1100" dirty="0">
                          <a:solidFill>
                            <a:schemeClr val="tx1"/>
                          </a:solidFill>
                        </a:rPr>
                        <a:t>结合蛋白或组蛋白的全基因组位置。</a:t>
                      </a:r>
                    </a:p>
                  </a:txBody>
                  <a:tcPr>
                    <a:solidFill>
                      <a:schemeClr val="bg1">
                        <a:lumMod val="85000"/>
                      </a:schemeClr>
                    </a:solidFill>
                  </a:tcPr>
                </a:tc>
                <a:extLst>
                  <a:ext uri="{0D108BD9-81ED-4DB2-BD59-A6C34878D82A}">
                    <a16:rowId xmlns:a16="http://schemas.microsoft.com/office/drawing/2014/main" xmlns="" val="3905446295"/>
                  </a:ext>
                </a:extLst>
              </a:tr>
              <a:tr h="405196">
                <a:tc>
                  <a:txBody>
                    <a:bodyPr/>
                    <a:lstStyle/>
                    <a:p>
                      <a:r>
                        <a:rPr lang="en-US" altLang="zh-CN" sz="1100" dirty="0">
                          <a:solidFill>
                            <a:schemeClr val="tx1"/>
                          </a:solidFill>
                        </a:rPr>
                        <a:t>DNA</a:t>
                      </a:r>
                      <a:r>
                        <a:rPr lang="zh-CN" altLang="en-US" sz="1100" dirty="0">
                          <a:solidFill>
                            <a:schemeClr val="tx1"/>
                          </a:solidFill>
                        </a:rPr>
                        <a:t>甲基化</a:t>
                      </a: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亚硫酸盐</a:t>
                      </a:r>
                      <a:r>
                        <a:rPr lang="zh-CN" altLang="en-US" sz="1100" dirty="0">
                          <a:solidFill>
                            <a:schemeClr val="tx1"/>
                          </a:solidFill>
                          <a:effectLst/>
                        </a:rPr>
                        <a:t>测序和</a:t>
                      </a:r>
                      <a:r>
                        <a:rPr lang="en-US" altLang="zh-CN" sz="1100" dirty="0">
                          <a:solidFill>
                            <a:schemeClr val="tx1"/>
                          </a:solidFill>
                          <a:effectLst/>
                        </a:rPr>
                        <a:t>BeadChip</a:t>
                      </a:r>
                      <a:endParaRPr lang="en" altLang="zh-CN" sz="1100" dirty="0">
                        <a:solidFill>
                          <a:schemeClr val="tx1"/>
                        </a:solidFill>
                        <a:effectLst/>
                      </a:endParaRPr>
                    </a:p>
                  </a:txBody>
                  <a:tcPr>
                    <a:solidFill>
                      <a:schemeClr val="bg1">
                        <a:lumMod val="65000"/>
                      </a:schemeClr>
                    </a:solidFill>
                  </a:tcPr>
                </a:tc>
                <a:tc>
                  <a:txBody>
                    <a:bodyPr/>
                    <a:lstStyle/>
                    <a:p>
                      <a:r>
                        <a:rPr lang="zh-CN" altLang="en-US" sz="1100" dirty="0">
                          <a:solidFill>
                            <a:schemeClr val="tx1"/>
                          </a:solidFill>
                        </a:rPr>
                        <a:t>亚硫酸氢盐将未甲基化的胞嘧啶转化为尿嘧啶，再加上测序或 </a:t>
                      </a:r>
                      <a:r>
                        <a:rPr lang="en" altLang="zh-CN" sz="1100" dirty="0" err="1">
                          <a:solidFill>
                            <a:schemeClr val="tx1"/>
                          </a:solidFill>
                        </a:rPr>
                        <a:t>BeadChip</a:t>
                      </a:r>
                      <a:r>
                        <a:rPr lang="zh-CN" altLang="en" sz="1100" dirty="0">
                          <a:solidFill>
                            <a:schemeClr val="tx1"/>
                          </a:solidFill>
                        </a:rPr>
                        <a:t>，</a:t>
                      </a:r>
                      <a:r>
                        <a:rPr lang="zh-CN" altLang="en-US" sz="1100" dirty="0">
                          <a:solidFill>
                            <a:schemeClr val="tx1"/>
                          </a:solidFill>
                        </a:rPr>
                        <a:t>可以对 </a:t>
                      </a:r>
                      <a:r>
                        <a:rPr lang="en" altLang="zh-CN" sz="1100" dirty="0">
                          <a:solidFill>
                            <a:schemeClr val="tx1"/>
                          </a:solidFill>
                        </a:rPr>
                        <a:t>DNA </a:t>
                      </a:r>
                      <a:r>
                        <a:rPr lang="zh-CN" altLang="en-US" sz="1100" dirty="0">
                          <a:solidFill>
                            <a:schemeClr val="tx1"/>
                          </a:solidFill>
                        </a:rPr>
                        <a:t>甲基化模式进行全基因组分析</a:t>
                      </a:r>
                    </a:p>
                  </a:txBody>
                  <a:tcPr>
                    <a:solidFill>
                      <a:schemeClr val="bg1">
                        <a:lumMod val="65000"/>
                      </a:schemeClr>
                    </a:solidFill>
                  </a:tcPr>
                </a:tc>
                <a:extLst>
                  <a:ext uri="{0D108BD9-81ED-4DB2-BD59-A6C34878D82A}">
                    <a16:rowId xmlns:a16="http://schemas.microsoft.com/office/drawing/2014/main" xmlns="" val="323899429"/>
                  </a:ext>
                </a:extLst>
              </a:tr>
              <a:tr h="337547">
                <a:tc rowSpan="3">
                  <a:txBody>
                    <a:bodyPr/>
                    <a:lstStyle/>
                    <a:p>
                      <a:r>
                        <a:rPr lang="zh-CN" altLang="en-US" sz="1100" dirty="0">
                          <a:solidFill>
                            <a:schemeClr val="tx1"/>
                          </a:solidFill>
                        </a:rPr>
                        <a:t>转录组学</a:t>
                      </a:r>
                    </a:p>
                  </a:txBody>
                  <a:tcPr>
                    <a:solidFill>
                      <a:schemeClr val="bg1">
                        <a:lumMod val="85000"/>
                      </a:schemeClr>
                    </a:solidFill>
                  </a:tcPr>
                </a:tc>
                <a:tc>
                  <a:txBody>
                    <a:bodyPr/>
                    <a:lstStyle/>
                    <a:p>
                      <a:r>
                        <a:rPr lang="zh-CN" altLang="en-US" sz="1100" dirty="0">
                          <a:solidFill>
                            <a:schemeClr val="tx1"/>
                          </a:solidFill>
                        </a:rPr>
                        <a:t>微阵列</a:t>
                      </a:r>
                    </a:p>
                  </a:txBody>
                  <a:tcPr>
                    <a:solidFill>
                      <a:schemeClr val="bg1">
                        <a:lumMod val="85000"/>
                      </a:schemeClr>
                    </a:solidFill>
                  </a:tcPr>
                </a:tc>
                <a:tc>
                  <a:txBody>
                    <a:bodyPr/>
                    <a:lstStyle/>
                    <a:p>
                      <a:r>
                        <a:rPr lang="zh-CN" altLang="en-US" sz="1100" dirty="0">
                          <a:solidFill>
                            <a:schemeClr val="tx1"/>
                          </a:solidFill>
                        </a:rPr>
                        <a:t>揭露不同病人样本类型的基因表达水平</a:t>
                      </a:r>
                    </a:p>
                  </a:txBody>
                  <a:tcPr>
                    <a:solidFill>
                      <a:schemeClr val="bg1">
                        <a:lumMod val="85000"/>
                      </a:schemeClr>
                    </a:solidFill>
                  </a:tcPr>
                </a:tc>
                <a:extLst>
                  <a:ext uri="{0D108BD9-81ED-4DB2-BD59-A6C34878D82A}">
                    <a16:rowId xmlns:a16="http://schemas.microsoft.com/office/drawing/2014/main" xmlns="" val="3834972044"/>
                  </a:ext>
                </a:extLst>
              </a:tr>
              <a:tr h="337547">
                <a:tc vMerge="1">
                  <a:txBody>
                    <a:bodyPr/>
                    <a:lstStyle/>
                    <a:p>
                      <a:endParaRPr lang="zh-CN" altLang="en-US" dirty="0"/>
                    </a:p>
                  </a:txBody>
                  <a:tcPr/>
                </a:tc>
                <a:tc>
                  <a:txBody>
                    <a:bodyPr/>
                    <a:lstStyle/>
                    <a:p>
                      <a:r>
                        <a:rPr lang="en-US" altLang="zh-CN" sz="1100" dirty="0">
                          <a:solidFill>
                            <a:schemeClr val="tx1"/>
                          </a:solidFill>
                        </a:rPr>
                        <a:t>RNA</a:t>
                      </a:r>
                      <a:r>
                        <a:rPr lang="zh-CN" altLang="en-US" sz="1100" dirty="0">
                          <a:solidFill>
                            <a:schemeClr val="tx1"/>
                          </a:solidFill>
                        </a:rPr>
                        <a:t>测序</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solidFill>
                            <a:schemeClr val="tx1"/>
                          </a:solidFill>
                        </a:rPr>
                        <a:t>揭露不同病人样本类型的基因表达水平</a:t>
                      </a:r>
                    </a:p>
                  </a:txBody>
                  <a:tcPr>
                    <a:solidFill>
                      <a:schemeClr val="bg1">
                        <a:lumMod val="85000"/>
                      </a:schemeClr>
                    </a:solidFill>
                  </a:tcPr>
                </a:tc>
                <a:extLst>
                  <a:ext uri="{0D108BD9-81ED-4DB2-BD59-A6C34878D82A}">
                    <a16:rowId xmlns:a16="http://schemas.microsoft.com/office/drawing/2014/main" xmlns="" val="688671357"/>
                  </a:ext>
                </a:extLst>
              </a:tr>
              <a:tr h="337547">
                <a:tc vMerge="1">
                  <a:txBody>
                    <a:bodyPr/>
                    <a:lstStyle/>
                    <a:p>
                      <a:endParaRPr lang="zh-CN" altLang="en-US" dirty="0"/>
                    </a:p>
                  </a:txBody>
                  <a:tcPr/>
                </a:tc>
                <a:tc>
                  <a:txBody>
                    <a:bodyPr/>
                    <a:lstStyle/>
                    <a:p>
                      <a:r>
                        <a:rPr lang="zh-CN" altLang="en-US" sz="1100" dirty="0">
                          <a:solidFill>
                            <a:schemeClr val="tx1"/>
                          </a:solidFill>
                        </a:rPr>
                        <a:t>空间转录组技术</a:t>
                      </a:r>
                    </a:p>
                  </a:txBody>
                  <a:tcPr>
                    <a:solidFill>
                      <a:schemeClr val="bg1">
                        <a:lumMod val="85000"/>
                      </a:schemeClr>
                    </a:solidFill>
                  </a:tcPr>
                </a:tc>
                <a:tc>
                  <a:txBody>
                    <a:bodyPr/>
                    <a:lstStyle/>
                    <a:p>
                      <a:r>
                        <a:rPr lang="zh-CN" altLang="en-US" sz="1100" dirty="0">
                          <a:solidFill>
                            <a:schemeClr val="tx1"/>
                          </a:solidFill>
                        </a:rPr>
                        <a:t>基于位置和条形码生成具有空间位置信息的基因表达数据</a:t>
                      </a:r>
                    </a:p>
                  </a:txBody>
                  <a:tcPr>
                    <a:solidFill>
                      <a:schemeClr val="bg1">
                        <a:lumMod val="85000"/>
                      </a:schemeClr>
                    </a:solidFill>
                  </a:tcPr>
                </a:tc>
                <a:extLst>
                  <a:ext uri="{0D108BD9-81ED-4DB2-BD59-A6C34878D82A}">
                    <a16:rowId xmlns:a16="http://schemas.microsoft.com/office/drawing/2014/main" xmlns="" val="3755167972"/>
                  </a:ext>
                </a:extLst>
              </a:tr>
              <a:tr h="337547">
                <a:tc rowSpan="6">
                  <a:txBody>
                    <a:bodyPr/>
                    <a:lstStyle/>
                    <a:p>
                      <a:r>
                        <a:rPr lang="zh-CN" altLang="en-US" sz="1100" dirty="0">
                          <a:solidFill>
                            <a:schemeClr val="tx1"/>
                          </a:solidFill>
                        </a:rPr>
                        <a:t>蛋白质组学</a:t>
                      </a:r>
                    </a:p>
                  </a:txBody>
                  <a:tcPr>
                    <a:solidFill>
                      <a:schemeClr val="bg1">
                        <a:lumMod val="65000"/>
                      </a:schemeClr>
                    </a:solidFill>
                  </a:tcPr>
                </a:tc>
                <a:tc>
                  <a:txBody>
                    <a:bodyPr/>
                    <a:lstStyle/>
                    <a:p>
                      <a:r>
                        <a:rPr lang="zh-CN" altLang="en-US" sz="1100" dirty="0">
                          <a:solidFill>
                            <a:schemeClr val="tx1"/>
                          </a:solidFill>
                        </a:rPr>
                        <a:t>质谱法</a:t>
                      </a:r>
                    </a:p>
                  </a:txBody>
                  <a:tcPr>
                    <a:solidFill>
                      <a:schemeClr val="bg1">
                        <a:lumMod val="65000"/>
                      </a:schemeClr>
                    </a:solidFill>
                  </a:tcPr>
                </a:tc>
                <a:tc>
                  <a:txBody>
                    <a:bodyPr/>
                    <a:lstStyle/>
                    <a:p>
                      <a:r>
                        <a:rPr lang="zh-CN" altLang="en-US" sz="1100" dirty="0">
                          <a:solidFill>
                            <a:schemeClr val="tx1"/>
                          </a:solidFill>
                        </a:rPr>
                        <a:t>在基因组规模上分析大量样本中的蛋白质表达和磷酸化</a:t>
                      </a:r>
                    </a:p>
                  </a:txBody>
                  <a:tcPr>
                    <a:solidFill>
                      <a:schemeClr val="bg1">
                        <a:lumMod val="65000"/>
                      </a:schemeClr>
                    </a:solidFill>
                  </a:tcPr>
                </a:tc>
                <a:extLst>
                  <a:ext uri="{0D108BD9-81ED-4DB2-BD59-A6C34878D82A}">
                    <a16:rowId xmlns:a16="http://schemas.microsoft.com/office/drawing/2014/main" xmlns="" val="3425804253"/>
                  </a:ext>
                </a:extLst>
              </a:tr>
              <a:tr h="337547">
                <a:tc vMerge="1">
                  <a:txBody>
                    <a:bodyPr/>
                    <a:lstStyle/>
                    <a:p>
                      <a:endParaRPr lang="zh-CN" altLang="en-US"/>
                    </a:p>
                  </a:txBody>
                  <a:tcPr/>
                </a:tc>
                <a:tc>
                  <a:txBody>
                    <a:bodyPr/>
                    <a:lstStyle/>
                    <a:p>
                      <a:r>
                        <a:rPr lang="zh-CN" altLang="en-US" sz="1100" dirty="0">
                          <a:solidFill>
                            <a:schemeClr val="tx1"/>
                          </a:solidFill>
                        </a:rPr>
                        <a:t>蛋白芯片</a:t>
                      </a:r>
                    </a:p>
                  </a:txBody>
                  <a:tcPr>
                    <a:solidFill>
                      <a:schemeClr val="bg1">
                        <a:lumMod val="65000"/>
                      </a:schemeClr>
                    </a:solidFill>
                  </a:tcPr>
                </a:tc>
                <a:tc>
                  <a:txBody>
                    <a:bodyPr/>
                    <a:lstStyle/>
                    <a:p>
                      <a:r>
                        <a:rPr lang="zh-CN" altLang="en-US" sz="1100" dirty="0">
                          <a:solidFill>
                            <a:schemeClr val="tx1"/>
                          </a:solidFill>
                        </a:rPr>
                        <a:t>在一些有抗体的靶标上分析蛋白质表达和磷酸化</a:t>
                      </a:r>
                    </a:p>
                  </a:txBody>
                  <a:tcPr>
                    <a:solidFill>
                      <a:schemeClr val="bg1">
                        <a:lumMod val="65000"/>
                      </a:schemeClr>
                    </a:solidFill>
                  </a:tcPr>
                </a:tc>
                <a:extLst>
                  <a:ext uri="{0D108BD9-81ED-4DB2-BD59-A6C34878D82A}">
                    <a16:rowId xmlns:a16="http://schemas.microsoft.com/office/drawing/2014/main" xmlns="" val="925114511"/>
                  </a:ext>
                </a:extLst>
              </a:tr>
              <a:tr h="405196">
                <a:tc vMerge="1">
                  <a:txBody>
                    <a:bodyPr/>
                    <a:lstStyle/>
                    <a:p>
                      <a:endParaRPr lang="zh-CN" altLang="en-US"/>
                    </a:p>
                  </a:txBody>
                  <a:tcPr/>
                </a:tc>
                <a:tc>
                  <a:txBody>
                    <a:bodyPr/>
                    <a:lstStyle/>
                    <a:p>
                      <a:r>
                        <a:rPr lang="en-US" altLang="zh-CN" sz="1100" dirty="0">
                          <a:solidFill>
                            <a:schemeClr val="tx1"/>
                          </a:solidFill>
                        </a:rPr>
                        <a:t>CITE-seq</a:t>
                      </a:r>
                      <a:endParaRPr lang="zh-CN" altLang="en-US" sz="1100" dirty="0">
                        <a:solidFill>
                          <a:schemeClr val="tx1"/>
                        </a:solidFill>
                      </a:endParaRPr>
                    </a:p>
                  </a:txBody>
                  <a:tcPr>
                    <a:solidFill>
                      <a:schemeClr val="bg1">
                        <a:lumMod val="6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a:solidFill>
                            <a:schemeClr val="tx1"/>
                          </a:solidFill>
                        </a:rPr>
                        <a:t>基于带有</a:t>
                      </a:r>
                      <a:r>
                        <a:rPr lang="en-US" altLang="zh-CN" sz="1100" dirty="0">
                          <a:solidFill>
                            <a:schemeClr val="tx1"/>
                          </a:solidFill>
                        </a:rPr>
                        <a:t>DNA</a:t>
                      </a:r>
                      <a:r>
                        <a:rPr lang="zh-CN" altLang="en-US" sz="1100" dirty="0">
                          <a:solidFill>
                            <a:schemeClr val="tx1"/>
                          </a:solidFill>
                        </a:rPr>
                        <a:t>条形码标记的抗体，在单细胞水平同时检测细胞表面的蛋白质信息与胞内转录组信息</a:t>
                      </a:r>
                    </a:p>
                  </a:txBody>
                  <a:tcPr>
                    <a:solidFill>
                      <a:schemeClr val="bg1">
                        <a:lumMod val="65000"/>
                      </a:schemeClr>
                    </a:solidFill>
                  </a:tcPr>
                </a:tc>
                <a:extLst>
                  <a:ext uri="{0D108BD9-81ED-4DB2-BD59-A6C34878D82A}">
                    <a16:rowId xmlns:a16="http://schemas.microsoft.com/office/drawing/2014/main" xmlns="" val="3671126010"/>
                  </a:ext>
                </a:extLst>
              </a:tr>
              <a:tr h="405196">
                <a:tc vMerge="1">
                  <a:txBody>
                    <a:bodyPr/>
                    <a:lstStyle/>
                    <a:p>
                      <a:endParaRPr lang="zh-CN" altLang="en-US"/>
                    </a:p>
                  </a:txBody>
                  <a:tcPr/>
                </a:tc>
                <a:tc>
                  <a:txBody>
                    <a:bodyPr/>
                    <a:lstStyle/>
                    <a:p>
                      <a:r>
                        <a:rPr lang="zh-CN" altLang="en-US" sz="1100" dirty="0">
                          <a:solidFill>
                            <a:schemeClr val="tx1"/>
                          </a:solidFill>
                        </a:rPr>
                        <a:t>流式细胞术</a:t>
                      </a:r>
                    </a:p>
                  </a:txBody>
                  <a:tcPr>
                    <a:solidFill>
                      <a:schemeClr val="bg1">
                        <a:lumMod val="65000"/>
                      </a:schemeClr>
                    </a:solidFill>
                  </a:tcPr>
                </a:tc>
                <a:tc>
                  <a:txBody>
                    <a:bodyPr/>
                    <a:lstStyle/>
                    <a:p>
                      <a:r>
                        <a:rPr lang="zh-CN" altLang="en-US" sz="1100" dirty="0">
                          <a:solidFill>
                            <a:schemeClr val="tx1"/>
                          </a:solidFill>
                        </a:rPr>
                        <a:t>基于带有荧光标记的抗体，在单细胞水平上检测少量目标的蛋白质表达</a:t>
                      </a:r>
                    </a:p>
                  </a:txBody>
                  <a:tcPr>
                    <a:solidFill>
                      <a:schemeClr val="bg1">
                        <a:lumMod val="65000"/>
                      </a:schemeClr>
                    </a:solidFill>
                  </a:tcPr>
                </a:tc>
                <a:extLst>
                  <a:ext uri="{0D108BD9-81ED-4DB2-BD59-A6C34878D82A}">
                    <a16:rowId xmlns:a16="http://schemas.microsoft.com/office/drawing/2014/main" xmlns="" val="933427560"/>
                  </a:ext>
                </a:extLst>
              </a:tr>
              <a:tr h="405196">
                <a:tc vMerge="1">
                  <a:txBody>
                    <a:bodyPr/>
                    <a:lstStyle/>
                    <a:p>
                      <a:endParaRPr lang="zh-CN" altLang="en-US"/>
                    </a:p>
                  </a:txBody>
                  <a:tcPr/>
                </a:tc>
                <a:tc>
                  <a:txBody>
                    <a:bodyPr/>
                    <a:lstStyle/>
                    <a:p>
                      <a:r>
                        <a:rPr lang="zh-CN" altLang="en-US" sz="1100" dirty="0">
                          <a:solidFill>
                            <a:schemeClr val="tx1"/>
                          </a:solidFill>
                        </a:rPr>
                        <a:t>质谱流式术</a:t>
                      </a:r>
                    </a:p>
                  </a:txBody>
                  <a:tcPr>
                    <a:solidFill>
                      <a:schemeClr val="bg1">
                        <a:lumMod val="65000"/>
                      </a:schemeClr>
                    </a:solidFill>
                  </a:tcPr>
                </a:tc>
                <a:tc>
                  <a:txBody>
                    <a:bodyPr/>
                    <a:lstStyle/>
                    <a:p>
                      <a:r>
                        <a:rPr lang="zh-CN" altLang="en-US" sz="1100" dirty="0">
                          <a:solidFill>
                            <a:schemeClr val="tx1"/>
                          </a:solidFill>
                        </a:rPr>
                        <a:t>基于带有同位素的抗体，在单细胞水平上检测大量目标的蛋白质表达</a:t>
                      </a:r>
                    </a:p>
                  </a:txBody>
                  <a:tcPr>
                    <a:solidFill>
                      <a:schemeClr val="bg1">
                        <a:lumMod val="65000"/>
                      </a:schemeClr>
                    </a:solidFill>
                  </a:tcPr>
                </a:tc>
                <a:extLst>
                  <a:ext uri="{0D108BD9-81ED-4DB2-BD59-A6C34878D82A}">
                    <a16:rowId xmlns:a16="http://schemas.microsoft.com/office/drawing/2014/main" xmlns="" val="2364580949"/>
                  </a:ext>
                </a:extLst>
              </a:tr>
              <a:tr h="405196">
                <a:tc vMerge="1">
                  <a:txBody>
                    <a:bodyPr/>
                    <a:lstStyle/>
                    <a:p>
                      <a:endParaRPr lang="zh-CN" altLang="en-US" dirty="0"/>
                    </a:p>
                  </a:txBody>
                  <a:tcPr/>
                </a:tc>
                <a:tc>
                  <a:txBody>
                    <a:bodyPr/>
                    <a:lstStyle/>
                    <a:p>
                      <a:r>
                        <a:rPr lang="en-US" altLang="zh-CN" sz="1100" dirty="0">
                          <a:solidFill>
                            <a:schemeClr val="tx1"/>
                          </a:solidFill>
                        </a:rPr>
                        <a:t>CODEX</a:t>
                      </a:r>
                      <a:endParaRPr lang="zh-CN" altLang="en-US" sz="1100" dirty="0">
                        <a:solidFill>
                          <a:schemeClr val="tx1"/>
                        </a:solidFill>
                      </a:endParaRPr>
                    </a:p>
                  </a:txBody>
                  <a:tcPr>
                    <a:solidFill>
                      <a:schemeClr val="bg1">
                        <a:lumMod val="65000"/>
                      </a:schemeClr>
                    </a:solidFill>
                  </a:tcPr>
                </a:tc>
                <a:tc>
                  <a:txBody>
                    <a:bodyPr/>
                    <a:lstStyle/>
                    <a:p>
                      <a:r>
                        <a:rPr lang="zh-CN" altLang="en-US" sz="1100" dirty="0">
                          <a:solidFill>
                            <a:schemeClr val="tx1"/>
                          </a:solidFill>
                        </a:rPr>
                        <a:t>基于带有核苷酸标记的抗体，对带有空间信息和单细胞水平分辨率的组织切片上超过</a:t>
                      </a:r>
                      <a:r>
                        <a:rPr lang="en-US" altLang="zh-CN" sz="1100" dirty="0">
                          <a:solidFill>
                            <a:schemeClr val="tx1"/>
                          </a:solidFill>
                        </a:rPr>
                        <a:t>30</a:t>
                      </a:r>
                      <a:r>
                        <a:rPr lang="zh-CN" altLang="en-US" sz="1100" dirty="0">
                          <a:solidFill>
                            <a:schemeClr val="tx1"/>
                          </a:solidFill>
                        </a:rPr>
                        <a:t>种蛋白的检测和分析</a:t>
                      </a:r>
                    </a:p>
                  </a:txBody>
                  <a:tcPr>
                    <a:solidFill>
                      <a:schemeClr val="bg1">
                        <a:lumMod val="65000"/>
                      </a:schemeClr>
                    </a:solidFill>
                  </a:tcPr>
                </a:tc>
                <a:extLst>
                  <a:ext uri="{0D108BD9-81ED-4DB2-BD59-A6C34878D82A}">
                    <a16:rowId xmlns:a16="http://schemas.microsoft.com/office/drawing/2014/main" xmlns="" val="1159501532"/>
                  </a:ext>
                </a:extLst>
              </a:tr>
              <a:tr h="405196">
                <a:tc rowSpan="2">
                  <a:txBody>
                    <a:bodyPr/>
                    <a:lstStyle/>
                    <a:p>
                      <a:r>
                        <a:rPr lang="zh-CN" altLang="en-US" sz="1100" dirty="0">
                          <a:solidFill>
                            <a:schemeClr val="tx1"/>
                          </a:solidFill>
                        </a:rPr>
                        <a:t>代谢组学</a:t>
                      </a:r>
                    </a:p>
                  </a:txBody>
                  <a:tcPr>
                    <a:solidFill>
                      <a:schemeClr val="bg1">
                        <a:lumMod val="85000"/>
                      </a:schemeClr>
                    </a:solidFill>
                  </a:tcPr>
                </a:tc>
                <a:tc>
                  <a:txBody>
                    <a:bodyPr/>
                    <a:lstStyle/>
                    <a:p>
                      <a:r>
                        <a:rPr lang="zh-CN" altLang="en-US" sz="1100" dirty="0">
                          <a:solidFill>
                            <a:schemeClr val="tx1"/>
                          </a:solidFill>
                        </a:rPr>
                        <a:t>核磁共振</a:t>
                      </a:r>
                    </a:p>
                  </a:txBody>
                  <a:tcPr>
                    <a:solidFill>
                      <a:schemeClr val="bg1">
                        <a:lumMod val="85000"/>
                      </a:schemeClr>
                    </a:solidFill>
                  </a:tcPr>
                </a:tc>
                <a:tc>
                  <a:txBody>
                    <a:bodyPr/>
                    <a:lstStyle/>
                    <a:p>
                      <a:r>
                        <a:rPr lang="zh-CN" altLang="en-US" sz="1100" dirty="0">
                          <a:solidFill>
                            <a:schemeClr val="tx1"/>
                          </a:solidFill>
                        </a:rPr>
                        <a:t>可以根据原子的共振频率及其在磁场中的直接化学环境揭示患者样本中的代谢物。</a:t>
                      </a:r>
                    </a:p>
                  </a:txBody>
                  <a:tcPr>
                    <a:solidFill>
                      <a:schemeClr val="bg1">
                        <a:lumMod val="85000"/>
                      </a:schemeClr>
                    </a:solidFill>
                  </a:tcPr>
                </a:tc>
                <a:extLst>
                  <a:ext uri="{0D108BD9-81ED-4DB2-BD59-A6C34878D82A}">
                    <a16:rowId xmlns:a16="http://schemas.microsoft.com/office/drawing/2014/main" xmlns="" val="4249274963"/>
                  </a:ext>
                </a:extLst>
              </a:tr>
              <a:tr h="337547">
                <a:tc vMerge="1">
                  <a:txBody>
                    <a:bodyPr/>
                    <a:lstStyle/>
                    <a:p>
                      <a:endParaRPr lang="zh-CN" altLang="en-US" sz="1100" dirty="0"/>
                    </a:p>
                  </a:txBody>
                  <a:tcPr/>
                </a:tc>
                <a:tc>
                  <a:txBody>
                    <a:bodyPr/>
                    <a:lstStyle/>
                    <a:p>
                      <a:r>
                        <a:rPr lang="zh-CN" altLang="en-US" sz="1100" dirty="0">
                          <a:solidFill>
                            <a:schemeClr val="tx1"/>
                          </a:solidFill>
                        </a:rPr>
                        <a:t>质谱法</a:t>
                      </a:r>
                    </a:p>
                  </a:txBody>
                  <a:tcPr>
                    <a:solidFill>
                      <a:schemeClr val="bg1">
                        <a:lumMod val="85000"/>
                      </a:schemeClr>
                    </a:solidFill>
                  </a:tcPr>
                </a:tc>
                <a:tc>
                  <a:txBody>
                    <a:bodyPr/>
                    <a:lstStyle/>
                    <a:p>
                      <a:r>
                        <a:rPr lang="zh-CN" altLang="en-US" sz="1100" dirty="0">
                          <a:solidFill>
                            <a:schemeClr val="tx1"/>
                          </a:solidFill>
                        </a:rPr>
                        <a:t>根据质荷比和已知代谢物数据库中的比较揭示样品中的代谢物</a:t>
                      </a:r>
                    </a:p>
                  </a:txBody>
                  <a:tcPr>
                    <a:solidFill>
                      <a:schemeClr val="bg1">
                        <a:lumMod val="85000"/>
                      </a:schemeClr>
                    </a:solidFill>
                  </a:tcPr>
                </a:tc>
                <a:extLst>
                  <a:ext uri="{0D108BD9-81ED-4DB2-BD59-A6C34878D82A}">
                    <a16:rowId xmlns:a16="http://schemas.microsoft.com/office/drawing/2014/main" xmlns="" val="1694120768"/>
                  </a:ext>
                </a:extLst>
              </a:tr>
            </a:tbl>
          </a:graphicData>
        </a:graphic>
      </p:graphicFrame>
    </p:spTree>
    <p:extLst>
      <p:ext uri="{BB962C8B-B14F-4D97-AF65-F5344CB8AC3E}">
        <p14:creationId xmlns:p14="http://schemas.microsoft.com/office/powerpoint/2010/main" val="2001329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enome.cshlp.org/content/17/11/1665/F1.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615" y="1648054"/>
            <a:ext cx="7242652" cy="4822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72419" y="1520113"/>
            <a:ext cx="4315968" cy="5078313"/>
          </a:xfrm>
          <a:prstGeom prst="rect">
            <a:avLst/>
          </a:prstGeom>
        </p:spPr>
        <p:txBody>
          <a:bodyPr wrap="square">
            <a:spAutoFit/>
          </a:bodyPr>
          <a:lstStyle/>
          <a:p>
            <a:r>
              <a:rPr lang="en-US" altLang="zh-CN" dirty="0" smtClean="0">
                <a:solidFill>
                  <a:srgbClr val="403838"/>
                </a:solidFill>
                <a:latin typeface="Lucida Sans Unicode" panose="020B0602030504020204" pitchFamily="34" charset="0"/>
              </a:rPr>
              <a:t>A </a:t>
            </a:r>
            <a:r>
              <a:rPr lang="en-US" altLang="zh-CN" dirty="0">
                <a:solidFill>
                  <a:srgbClr val="403838"/>
                </a:solidFill>
                <a:latin typeface="Lucida Sans Unicode" panose="020B0602030504020204" pitchFamily="34" charset="0"/>
              </a:rPr>
              <a:t>normal chromosome region has three BAF genotype clusters, as represented as AA, AB, and BB genotypes in boxes, and with LRR values centered around zero. The copy-neutral LOH region has normal LRR values, but without the AB genotype cluster. The increased copy number for a CNV region can be detected based on an increased number of peaks in the BAF distribution, as well as increased LRR values. The patterns of LRR and BAF for different CNV regions, normal regions, and copy-neutral LOH regions are distinct from each other, thus the combination of LRR and BAF can be used to generate CNV calls.</a:t>
            </a:r>
            <a:endParaRPr lang="zh-CN" altLang="en-US" dirty="0"/>
          </a:p>
        </p:txBody>
      </p:sp>
      <p:sp>
        <p:nvSpPr>
          <p:cNvPr id="3" name="Rectangle 2"/>
          <p:cNvSpPr/>
          <p:nvPr/>
        </p:nvSpPr>
        <p:spPr>
          <a:xfrm>
            <a:off x="1170432" y="305288"/>
            <a:ext cx="10085832" cy="830997"/>
          </a:xfrm>
          <a:prstGeom prst="rect">
            <a:avLst/>
          </a:prstGeom>
        </p:spPr>
        <p:txBody>
          <a:bodyPr wrap="square">
            <a:spAutoFit/>
          </a:bodyPr>
          <a:lstStyle/>
          <a:p>
            <a:pPr algn="ctr"/>
            <a:r>
              <a:rPr lang="en-US" altLang="zh-CN" sz="2400" b="1" dirty="0">
                <a:solidFill>
                  <a:srgbClr val="403838"/>
                </a:solidFill>
                <a:latin typeface="Arial" panose="020B0604020202020204" pitchFamily="34" charset="0"/>
                <a:cs typeface="Arial" panose="020B0604020202020204" pitchFamily="34" charset="0"/>
              </a:rPr>
              <a:t>An illustration of log R Ratio (LRR) and B Allele </a:t>
            </a:r>
            <a:r>
              <a:rPr lang="en-US" altLang="zh-CN" sz="2400" b="1" dirty="0" err="1">
                <a:solidFill>
                  <a:srgbClr val="403838"/>
                </a:solidFill>
                <a:latin typeface="Arial" panose="020B0604020202020204" pitchFamily="34" charset="0"/>
                <a:cs typeface="Arial" panose="020B0604020202020204" pitchFamily="34" charset="0"/>
              </a:rPr>
              <a:t>Freq</a:t>
            </a:r>
            <a:r>
              <a:rPr lang="en-US" altLang="zh-CN" sz="2400" b="1" dirty="0">
                <a:solidFill>
                  <a:srgbClr val="403838"/>
                </a:solidFill>
                <a:latin typeface="Arial" panose="020B0604020202020204" pitchFamily="34" charset="0"/>
                <a:cs typeface="Arial" panose="020B0604020202020204" pitchFamily="34" charset="0"/>
              </a:rPr>
              <a:t> (BAF) values for the chromosome 15 q-arm of an individual. </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5693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4712" y="2673156"/>
            <a:ext cx="9966960" cy="2616101"/>
          </a:xfrm>
          <a:prstGeom prst="rect">
            <a:avLst/>
          </a:prstGeom>
        </p:spPr>
        <p:txBody>
          <a:bodyPr wrap="square">
            <a:spAutoFit/>
          </a:bodyPr>
          <a:lstStyle/>
          <a:p>
            <a:r>
              <a:rPr lang="en-US" altLang="zh-CN" dirty="0" err="1">
                <a:solidFill>
                  <a:srgbClr val="333333"/>
                </a:solidFill>
                <a:latin typeface="-apple-system"/>
              </a:rPr>
              <a:t>Beroukhim</a:t>
            </a:r>
            <a:r>
              <a:rPr lang="en-US" altLang="zh-CN" dirty="0">
                <a:solidFill>
                  <a:srgbClr val="333333"/>
                </a:solidFill>
                <a:latin typeface="-apple-system"/>
              </a:rPr>
              <a:t> R, Getz G, </a:t>
            </a:r>
            <a:r>
              <a:rPr lang="en-US" altLang="zh-CN" dirty="0" err="1">
                <a:solidFill>
                  <a:srgbClr val="333333"/>
                </a:solidFill>
                <a:latin typeface="-apple-system"/>
              </a:rPr>
              <a:t>Nghiemphu</a:t>
            </a:r>
            <a:r>
              <a:rPr lang="en-US" altLang="zh-CN" dirty="0">
                <a:solidFill>
                  <a:srgbClr val="333333"/>
                </a:solidFill>
                <a:latin typeface="-apple-system"/>
              </a:rPr>
              <a:t> L, </a:t>
            </a:r>
            <a:r>
              <a:rPr lang="en-US" altLang="zh-CN" dirty="0" err="1">
                <a:solidFill>
                  <a:srgbClr val="333333"/>
                </a:solidFill>
                <a:latin typeface="-apple-system"/>
              </a:rPr>
              <a:t>Barretina</a:t>
            </a:r>
            <a:r>
              <a:rPr lang="en-US" altLang="zh-CN" dirty="0">
                <a:solidFill>
                  <a:srgbClr val="333333"/>
                </a:solidFill>
                <a:latin typeface="-apple-system"/>
              </a:rPr>
              <a:t> J, Hsueh T, </a:t>
            </a:r>
            <a:r>
              <a:rPr lang="en-US" altLang="zh-CN" dirty="0" err="1">
                <a:solidFill>
                  <a:srgbClr val="333333"/>
                </a:solidFill>
                <a:latin typeface="-apple-system"/>
              </a:rPr>
              <a:t>Linhart</a:t>
            </a:r>
            <a:r>
              <a:rPr lang="en-US" altLang="zh-CN" dirty="0">
                <a:solidFill>
                  <a:srgbClr val="333333"/>
                </a:solidFill>
                <a:latin typeface="-apple-system"/>
              </a:rPr>
              <a:t> D, </a:t>
            </a:r>
            <a:r>
              <a:rPr lang="en-US" altLang="zh-CN" dirty="0" err="1">
                <a:solidFill>
                  <a:srgbClr val="333333"/>
                </a:solidFill>
                <a:latin typeface="-apple-system"/>
              </a:rPr>
              <a:t>Vivanco</a:t>
            </a:r>
            <a:r>
              <a:rPr lang="en-US" altLang="zh-CN" dirty="0">
                <a:solidFill>
                  <a:srgbClr val="333333"/>
                </a:solidFill>
                <a:latin typeface="-apple-system"/>
              </a:rPr>
              <a:t> I, Lee JC, Huang JH, Alexander S, Du J, </a:t>
            </a:r>
            <a:r>
              <a:rPr lang="en-US" altLang="zh-CN" dirty="0" err="1">
                <a:solidFill>
                  <a:srgbClr val="333333"/>
                </a:solidFill>
                <a:latin typeface="-apple-system"/>
              </a:rPr>
              <a:t>Kau</a:t>
            </a:r>
            <a:r>
              <a:rPr lang="en-US" altLang="zh-CN" dirty="0">
                <a:solidFill>
                  <a:srgbClr val="333333"/>
                </a:solidFill>
                <a:latin typeface="-apple-system"/>
              </a:rPr>
              <a:t> T, Thomas RK, Shah K, Soto H, </a:t>
            </a:r>
            <a:r>
              <a:rPr lang="en-US" altLang="zh-CN" dirty="0" err="1">
                <a:solidFill>
                  <a:srgbClr val="333333"/>
                </a:solidFill>
                <a:latin typeface="-apple-system"/>
              </a:rPr>
              <a:t>Perner</a:t>
            </a:r>
            <a:r>
              <a:rPr lang="en-US" altLang="zh-CN" dirty="0">
                <a:solidFill>
                  <a:srgbClr val="333333"/>
                </a:solidFill>
                <a:latin typeface="-apple-system"/>
              </a:rPr>
              <a:t> S, </a:t>
            </a:r>
            <a:r>
              <a:rPr lang="en-US" altLang="zh-CN" dirty="0" err="1">
                <a:solidFill>
                  <a:srgbClr val="333333"/>
                </a:solidFill>
                <a:latin typeface="-apple-system"/>
              </a:rPr>
              <a:t>Prensner</a:t>
            </a:r>
            <a:r>
              <a:rPr lang="en-US" altLang="zh-CN" dirty="0">
                <a:solidFill>
                  <a:srgbClr val="333333"/>
                </a:solidFill>
                <a:latin typeface="-apple-system"/>
              </a:rPr>
              <a:t> J, </a:t>
            </a:r>
            <a:r>
              <a:rPr lang="en-US" altLang="zh-CN" dirty="0" err="1">
                <a:solidFill>
                  <a:srgbClr val="333333"/>
                </a:solidFill>
                <a:latin typeface="-apple-system"/>
              </a:rPr>
              <a:t>Debiasi</a:t>
            </a:r>
            <a:r>
              <a:rPr lang="en-US" altLang="zh-CN" dirty="0">
                <a:solidFill>
                  <a:srgbClr val="333333"/>
                </a:solidFill>
                <a:latin typeface="-apple-system"/>
              </a:rPr>
              <a:t> RM, </a:t>
            </a:r>
            <a:r>
              <a:rPr lang="en-US" altLang="zh-CN" dirty="0" err="1">
                <a:solidFill>
                  <a:srgbClr val="333333"/>
                </a:solidFill>
                <a:latin typeface="-apple-system"/>
              </a:rPr>
              <a:t>Demichelis</a:t>
            </a:r>
            <a:r>
              <a:rPr lang="en-US" altLang="zh-CN" dirty="0">
                <a:solidFill>
                  <a:srgbClr val="333333"/>
                </a:solidFill>
                <a:latin typeface="-apple-system"/>
              </a:rPr>
              <a:t> F, Hatton C, Rubin MA, Garraway LA, Nelson SF, </a:t>
            </a:r>
            <a:r>
              <a:rPr lang="en-US" altLang="zh-CN" dirty="0" err="1">
                <a:solidFill>
                  <a:srgbClr val="333333"/>
                </a:solidFill>
                <a:latin typeface="-apple-system"/>
              </a:rPr>
              <a:t>Liau</a:t>
            </a:r>
            <a:r>
              <a:rPr lang="en-US" altLang="zh-CN" dirty="0">
                <a:solidFill>
                  <a:srgbClr val="333333"/>
                </a:solidFill>
                <a:latin typeface="-apple-system"/>
              </a:rPr>
              <a:t> L, </a:t>
            </a:r>
            <a:r>
              <a:rPr lang="en-US" altLang="zh-CN" dirty="0" err="1">
                <a:solidFill>
                  <a:srgbClr val="333333"/>
                </a:solidFill>
                <a:latin typeface="-apple-system"/>
              </a:rPr>
              <a:t>Mischel</a:t>
            </a:r>
            <a:r>
              <a:rPr lang="en-US" altLang="zh-CN" dirty="0">
                <a:solidFill>
                  <a:srgbClr val="333333"/>
                </a:solidFill>
                <a:latin typeface="-apple-system"/>
              </a:rPr>
              <a:t> PS, </a:t>
            </a:r>
            <a:r>
              <a:rPr lang="en-US" altLang="zh-CN" dirty="0" err="1">
                <a:solidFill>
                  <a:srgbClr val="333333"/>
                </a:solidFill>
                <a:latin typeface="-apple-system"/>
              </a:rPr>
              <a:t>Cloughesy</a:t>
            </a:r>
            <a:r>
              <a:rPr lang="en-US" altLang="zh-CN" dirty="0">
                <a:solidFill>
                  <a:srgbClr val="333333"/>
                </a:solidFill>
                <a:latin typeface="-apple-system"/>
              </a:rPr>
              <a:t> TF, </a:t>
            </a:r>
            <a:r>
              <a:rPr lang="en-US" altLang="zh-CN" dirty="0" err="1">
                <a:solidFill>
                  <a:srgbClr val="333333"/>
                </a:solidFill>
                <a:latin typeface="-apple-system"/>
              </a:rPr>
              <a:t>Meyerson</a:t>
            </a:r>
            <a:r>
              <a:rPr lang="en-US" altLang="zh-CN" dirty="0">
                <a:solidFill>
                  <a:srgbClr val="333333"/>
                </a:solidFill>
                <a:latin typeface="-apple-system"/>
              </a:rPr>
              <a:t> M, </a:t>
            </a:r>
            <a:r>
              <a:rPr lang="en-US" altLang="zh-CN" dirty="0" err="1">
                <a:solidFill>
                  <a:srgbClr val="333333"/>
                </a:solidFill>
                <a:latin typeface="-apple-system"/>
              </a:rPr>
              <a:t>Golub</a:t>
            </a:r>
            <a:r>
              <a:rPr lang="en-US" altLang="zh-CN" dirty="0">
                <a:solidFill>
                  <a:srgbClr val="333333"/>
                </a:solidFill>
                <a:latin typeface="-apple-system"/>
              </a:rPr>
              <a:t> TA, Lander ES, </a:t>
            </a:r>
            <a:r>
              <a:rPr lang="en-US" altLang="zh-CN" dirty="0" err="1">
                <a:solidFill>
                  <a:srgbClr val="333333"/>
                </a:solidFill>
                <a:latin typeface="-apple-system"/>
              </a:rPr>
              <a:t>Mellinghoff</a:t>
            </a:r>
            <a:r>
              <a:rPr lang="en-US" altLang="zh-CN" dirty="0">
                <a:solidFill>
                  <a:srgbClr val="333333"/>
                </a:solidFill>
                <a:latin typeface="-apple-system"/>
              </a:rPr>
              <a:t> IK, et al: </a:t>
            </a:r>
            <a:endParaRPr lang="en-US" altLang="zh-CN" dirty="0" smtClean="0">
              <a:solidFill>
                <a:srgbClr val="333333"/>
              </a:solidFill>
              <a:latin typeface="-apple-system"/>
            </a:endParaRPr>
          </a:p>
          <a:p>
            <a:r>
              <a:rPr lang="en-US" altLang="zh-CN" sz="2800" b="1" dirty="0" smtClean="0">
                <a:solidFill>
                  <a:srgbClr val="333333"/>
                </a:solidFill>
                <a:latin typeface="Arial" panose="020B0604020202020204" pitchFamily="34" charset="0"/>
                <a:cs typeface="Arial" panose="020B0604020202020204" pitchFamily="34" charset="0"/>
              </a:rPr>
              <a:t>Assessing </a:t>
            </a:r>
            <a:r>
              <a:rPr lang="en-US" altLang="zh-CN" sz="2800" b="1" dirty="0">
                <a:solidFill>
                  <a:srgbClr val="333333"/>
                </a:solidFill>
                <a:latin typeface="Arial" panose="020B0604020202020204" pitchFamily="34" charset="0"/>
                <a:cs typeface="Arial" panose="020B0604020202020204" pitchFamily="34" charset="0"/>
              </a:rPr>
              <a:t>the significance of chromosomal aberrations in cancer: methodology and application to </a:t>
            </a:r>
            <a:r>
              <a:rPr lang="en-US" altLang="zh-CN" sz="2800" b="1" dirty="0" err="1">
                <a:solidFill>
                  <a:srgbClr val="333333"/>
                </a:solidFill>
                <a:latin typeface="Arial" panose="020B0604020202020204" pitchFamily="34" charset="0"/>
                <a:cs typeface="Arial" panose="020B0604020202020204" pitchFamily="34" charset="0"/>
              </a:rPr>
              <a:t>glioma</a:t>
            </a:r>
            <a:r>
              <a:rPr lang="en-US" altLang="zh-CN" dirty="0">
                <a:solidFill>
                  <a:srgbClr val="333333"/>
                </a:solidFill>
                <a:latin typeface="-apple-system"/>
              </a:rPr>
              <a:t>. </a:t>
            </a:r>
            <a:endParaRPr lang="en-US" altLang="zh-CN" dirty="0" smtClean="0">
              <a:solidFill>
                <a:srgbClr val="333333"/>
              </a:solidFill>
              <a:latin typeface="-apple-system"/>
            </a:endParaRPr>
          </a:p>
          <a:p>
            <a:endParaRPr lang="en-US" altLang="zh-CN" dirty="0">
              <a:solidFill>
                <a:srgbClr val="333333"/>
              </a:solidFill>
              <a:latin typeface="-apple-system"/>
            </a:endParaRPr>
          </a:p>
          <a:p>
            <a:r>
              <a:rPr lang="en-US" altLang="zh-CN" dirty="0" err="1" smtClean="0">
                <a:solidFill>
                  <a:srgbClr val="333333"/>
                </a:solidFill>
                <a:latin typeface="-apple-system"/>
              </a:rPr>
              <a:t>Proc</a:t>
            </a:r>
            <a:r>
              <a:rPr lang="en-US" altLang="zh-CN" dirty="0" smtClean="0">
                <a:solidFill>
                  <a:srgbClr val="333333"/>
                </a:solidFill>
                <a:latin typeface="-apple-system"/>
              </a:rPr>
              <a:t> </a:t>
            </a:r>
            <a:r>
              <a:rPr lang="en-US" altLang="zh-CN" dirty="0" err="1">
                <a:solidFill>
                  <a:srgbClr val="333333"/>
                </a:solidFill>
                <a:latin typeface="-apple-system"/>
              </a:rPr>
              <a:t>Natl</a:t>
            </a:r>
            <a:r>
              <a:rPr lang="en-US" altLang="zh-CN" dirty="0">
                <a:solidFill>
                  <a:srgbClr val="333333"/>
                </a:solidFill>
                <a:latin typeface="-apple-system"/>
              </a:rPr>
              <a:t> </a:t>
            </a:r>
            <a:r>
              <a:rPr lang="en-US" altLang="zh-CN" dirty="0" err="1">
                <a:solidFill>
                  <a:srgbClr val="333333"/>
                </a:solidFill>
                <a:latin typeface="-apple-system"/>
              </a:rPr>
              <a:t>Acad</a:t>
            </a:r>
            <a:r>
              <a:rPr lang="en-US" altLang="zh-CN" dirty="0">
                <a:solidFill>
                  <a:srgbClr val="333333"/>
                </a:solidFill>
                <a:latin typeface="-apple-system"/>
              </a:rPr>
              <a:t> </a:t>
            </a:r>
            <a:r>
              <a:rPr lang="en-US" altLang="zh-CN" dirty="0" err="1">
                <a:solidFill>
                  <a:srgbClr val="333333"/>
                </a:solidFill>
                <a:latin typeface="-apple-system"/>
              </a:rPr>
              <a:t>Sci</a:t>
            </a:r>
            <a:r>
              <a:rPr lang="en-US" altLang="zh-CN" dirty="0">
                <a:solidFill>
                  <a:srgbClr val="333333"/>
                </a:solidFill>
                <a:latin typeface="-apple-system"/>
              </a:rPr>
              <a:t> USA. 2007, 104: 20007–20012. 10.1073/pnas.0710052104.</a:t>
            </a:r>
            <a:endParaRPr lang="zh-CN" altLang="en-US" dirty="0"/>
          </a:p>
        </p:txBody>
      </p:sp>
      <p:sp>
        <p:nvSpPr>
          <p:cNvPr id="4" name="Text Box 1"/>
          <p:cNvSpPr txBox="1">
            <a:spLocks noChangeArrowheads="1"/>
          </p:cNvSpPr>
          <p:nvPr/>
        </p:nvSpPr>
        <p:spPr bwMode="auto">
          <a:xfrm>
            <a:off x="1341310" y="1244918"/>
            <a:ext cx="9363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defPPr>
              <a:defRPr lang="en-GB"/>
            </a:defPPr>
            <a:lvl1pPr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1pPr>
            <a:lvl2pPr marL="4318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2pPr>
            <a:lvl3pPr marL="6477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3pPr>
            <a:lvl4pPr marL="8636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4pPr>
            <a:lvl5pPr marL="10795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a:r>
              <a:rPr lang="en-GB" altLang="zh-CN" sz="3600" b="1" dirty="0" smtClean="0">
                <a:latin typeface="Arial" panose="020B0604020202020204" pitchFamily="34" charset="0"/>
              </a:rPr>
              <a:t>GISTIC </a:t>
            </a:r>
            <a:r>
              <a:rPr lang="en-GB" altLang="zh-CN" sz="3600" b="1" dirty="0">
                <a:latin typeface="Arial" panose="020B0604020202020204" pitchFamily="34" charset="0"/>
              </a:rPr>
              <a:t>method. </a:t>
            </a:r>
          </a:p>
        </p:txBody>
      </p:sp>
    </p:spTree>
    <p:extLst>
      <p:ext uri="{BB962C8B-B14F-4D97-AF65-F5344CB8AC3E}">
        <p14:creationId xmlns:p14="http://schemas.microsoft.com/office/powerpoint/2010/main" val="2610441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1304734" y="807845"/>
            <a:ext cx="9363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defPPr>
              <a:defRPr lang="en-GB"/>
            </a:defPPr>
            <a:lvl1pPr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1pPr>
            <a:lvl2pPr marL="4318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2pPr>
            <a:lvl3pPr marL="6477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3pPr>
            <a:lvl4pPr marL="8636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4pPr>
            <a:lvl5pPr marL="10795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a:r>
              <a:rPr lang="en-GB" altLang="zh-CN" sz="3600" b="1" dirty="0">
                <a:latin typeface="Arial" panose="020B0604020202020204" pitchFamily="34" charset="0"/>
              </a:rPr>
              <a:t>Overview of the GISTIC method.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434" y="2161190"/>
            <a:ext cx="10215231" cy="30966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 Box 4"/>
          <p:cNvSpPr txBox="1">
            <a:spLocks noChangeArrowheads="1"/>
          </p:cNvSpPr>
          <p:nvPr/>
        </p:nvSpPr>
        <p:spPr bwMode="auto">
          <a:xfrm>
            <a:off x="1795462" y="6382544"/>
            <a:ext cx="431958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defPPr>
              <a:defRPr lang="en-GB"/>
            </a:defPPr>
            <a:lvl1pPr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1pPr>
            <a:lvl2pPr marL="4318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2pPr>
            <a:lvl3pPr marL="6477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3pPr>
            <a:lvl4pPr marL="8636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4pPr>
            <a:lvl5pPr marL="10795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GB" altLang="zh-CN" sz="1200" b="1">
                <a:latin typeface="Arial" panose="020B0604020202020204" pitchFamily="34" charset="0"/>
              </a:rPr>
              <a:t>Rameen Beroukhim et al. PNAS 2007;104:50:20007-20012</a:t>
            </a:r>
          </a:p>
        </p:txBody>
      </p:sp>
    </p:spTree>
    <p:extLst>
      <p:ext uri="{BB962C8B-B14F-4D97-AF65-F5344CB8AC3E}">
        <p14:creationId xmlns:p14="http://schemas.microsoft.com/office/powerpoint/2010/main" val="1185217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1416049" y="371475"/>
            <a:ext cx="9363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defPPr>
              <a:defRPr lang="en-GB"/>
            </a:defPPr>
            <a:lvl1pPr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1pPr>
            <a:lvl2pPr marL="4318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2pPr>
            <a:lvl3pPr marL="6477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3pPr>
            <a:lvl4pPr marL="8636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4pPr>
            <a:lvl5pPr marL="10795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a:r>
              <a:rPr lang="en-GB" altLang="zh-CN" sz="2800" b="1" dirty="0">
                <a:latin typeface="Arial" panose="020B0604020202020204" pitchFamily="34" charset="0"/>
              </a:rPr>
              <a:t>Significant broad and focal copy-number alterations in the </a:t>
            </a:r>
            <a:r>
              <a:rPr lang="en-GB" altLang="zh-CN" sz="2800" b="1" dirty="0" err="1">
                <a:latin typeface="Arial" panose="020B0604020202020204" pitchFamily="34" charset="0"/>
              </a:rPr>
              <a:t>glioma</a:t>
            </a:r>
            <a:r>
              <a:rPr lang="en-GB" altLang="zh-CN" sz="2800" b="1" dirty="0">
                <a:latin typeface="Arial" panose="020B0604020202020204" pitchFamily="34" charset="0"/>
              </a:rPr>
              <a:t> genome.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281" y="1401858"/>
            <a:ext cx="9846610" cy="50995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22707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1414461" y="283560"/>
            <a:ext cx="10042971" cy="67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defPPr>
              <a:defRPr lang="en-GB"/>
            </a:defPPr>
            <a:lvl1pPr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1pPr>
            <a:lvl2pPr marL="4318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2pPr>
            <a:lvl3pPr marL="6477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3pPr>
            <a:lvl4pPr marL="8636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4pPr>
            <a:lvl5pPr marL="10795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a:r>
              <a:rPr lang="en-GB" altLang="zh-CN" sz="2800" b="1" dirty="0">
                <a:latin typeface="Arial" panose="020B0604020202020204" pitchFamily="34" charset="0"/>
              </a:rPr>
              <a:t>Broad gains of chromosome 7 often activate the MET pathway but not </a:t>
            </a:r>
            <a:r>
              <a:rPr lang="en-GB" altLang="zh-CN" sz="2800" b="1" dirty="0" smtClean="0">
                <a:latin typeface="Arial" panose="020B0604020202020204" pitchFamily="34" charset="0"/>
              </a:rPr>
              <a:t>EGFR</a:t>
            </a:r>
            <a:endParaRPr lang="en-GB" altLang="zh-CN" sz="2800" b="1" dirty="0">
              <a:latin typeface="Arial" panose="020B0604020202020204" pitchFamily="34"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643" y="1362996"/>
            <a:ext cx="8240712" cy="5394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02184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13815" y="1998934"/>
            <a:ext cx="11020969" cy="2347097"/>
          </a:xfrm>
          <a:prstGeom prst="rect">
            <a:avLst/>
          </a:prstGeom>
        </p:spPr>
      </p:pic>
    </p:spTree>
    <p:extLst>
      <p:ext uri="{BB962C8B-B14F-4D97-AF65-F5344CB8AC3E}">
        <p14:creationId xmlns:p14="http://schemas.microsoft.com/office/powerpoint/2010/main" val="2560662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23872" y="2307628"/>
            <a:ext cx="8921496" cy="1631216"/>
          </a:xfrm>
          <a:prstGeom prst="rect">
            <a:avLst/>
          </a:prstGeom>
        </p:spPr>
        <p:txBody>
          <a:bodyPr wrap="square">
            <a:spAutoFit/>
          </a:bodyPr>
          <a:lstStyle/>
          <a:p>
            <a:r>
              <a:rPr lang="en-US" altLang="zh-CN" dirty="0" smtClean="0"/>
              <a:t>Nature. </a:t>
            </a:r>
            <a:r>
              <a:rPr lang="en-US" altLang="zh-CN" dirty="0"/>
              <a:t>2010 Feb 18;463(7283):899-905. </a:t>
            </a:r>
            <a:r>
              <a:rPr lang="en-US" altLang="zh-CN" dirty="0" err="1"/>
              <a:t>doi</a:t>
            </a:r>
            <a:r>
              <a:rPr lang="en-US" altLang="zh-CN" dirty="0"/>
              <a:t>: 10.1038/nature08822</a:t>
            </a:r>
            <a:r>
              <a:rPr lang="en-US" altLang="zh-CN" dirty="0" smtClean="0"/>
              <a:t>.</a:t>
            </a:r>
          </a:p>
          <a:p>
            <a:endParaRPr lang="en-US" altLang="zh-CN" dirty="0"/>
          </a:p>
          <a:p>
            <a:r>
              <a:rPr lang="en-US" altLang="zh-CN" sz="3200" b="1" dirty="0">
                <a:latin typeface="Arial" panose="020B0604020202020204" pitchFamily="34" charset="0"/>
                <a:cs typeface="Arial" panose="020B0604020202020204" pitchFamily="34" charset="0"/>
              </a:rPr>
              <a:t>The landscape of somatic copy-number alteration across human cancers</a:t>
            </a:r>
            <a:endParaRPr lang="zh-CN" alt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767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8640" y="372629"/>
            <a:ext cx="5357022" cy="6247627"/>
          </a:xfrm>
          <a:prstGeom prst="rect">
            <a:avLst/>
          </a:prstGeom>
        </p:spPr>
      </p:pic>
      <p:sp>
        <p:nvSpPr>
          <p:cNvPr id="4" name="Rectangle 3"/>
          <p:cNvSpPr/>
          <p:nvPr/>
        </p:nvSpPr>
        <p:spPr>
          <a:xfrm>
            <a:off x="6629400" y="1353312"/>
            <a:ext cx="4782312" cy="1685846"/>
          </a:xfrm>
          <a:prstGeom prst="rect">
            <a:avLst/>
          </a:prstGeom>
        </p:spPr>
        <p:txBody>
          <a:bodyPr wrap="square">
            <a:spAutoFit/>
          </a:bodyPr>
          <a:lstStyle/>
          <a:p>
            <a:pPr algn="ctr">
              <a:lnSpc>
                <a:spcPct val="150000"/>
              </a:lnSpc>
            </a:pPr>
            <a:r>
              <a:rPr lang="en-US" altLang="zh-CN" sz="2400" b="1" dirty="0">
                <a:solidFill>
                  <a:srgbClr val="222222"/>
                </a:solidFill>
                <a:latin typeface="Arial" panose="020B0604020202020204" pitchFamily="34" charset="0"/>
                <a:cs typeface="Arial" panose="020B0604020202020204" pitchFamily="34" charset="0"/>
              </a:rPr>
              <a:t>Figure 1: Identification of significant arm-level and focal SCNAs across cancer</a:t>
            </a:r>
            <a:endParaRPr lang="en-US" altLang="zh-CN" sz="24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5457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8928" y="2146590"/>
            <a:ext cx="9963912" cy="2185214"/>
          </a:xfrm>
          <a:prstGeom prst="rect">
            <a:avLst/>
          </a:prstGeom>
        </p:spPr>
        <p:txBody>
          <a:bodyPr wrap="square">
            <a:spAutoFit/>
          </a:bodyPr>
          <a:lstStyle/>
          <a:p>
            <a:r>
              <a:rPr lang="en-US" altLang="zh-CN" sz="3200" b="1" dirty="0">
                <a:solidFill>
                  <a:srgbClr val="222222"/>
                </a:solidFill>
                <a:latin typeface="Arial" panose="020B0604020202020204" pitchFamily="34" charset="0"/>
                <a:cs typeface="Arial" panose="020B0604020202020204" pitchFamily="34" charset="0"/>
              </a:rPr>
              <a:t>A compendium of mutational cancer driver </a:t>
            </a:r>
            <a:r>
              <a:rPr lang="en-US" altLang="zh-CN" sz="3200" b="1" dirty="0" smtClean="0">
                <a:solidFill>
                  <a:srgbClr val="222222"/>
                </a:solidFill>
                <a:latin typeface="Arial" panose="020B0604020202020204" pitchFamily="34" charset="0"/>
                <a:cs typeface="Arial" panose="020B0604020202020204" pitchFamily="34" charset="0"/>
              </a:rPr>
              <a:t>genes</a:t>
            </a:r>
          </a:p>
          <a:p>
            <a:endParaRPr lang="en-US" altLang="zh-CN" sz="3200" b="1" dirty="0">
              <a:solidFill>
                <a:srgbClr val="222222"/>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zh-CN" dirty="0">
                <a:solidFill>
                  <a:srgbClr val="006699"/>
                </a:solidFill>
                <a:latin typeface="-apple-system"/>
                <a:hlinkClick r:id="rId2"/>
              </a:rPr>
              <a:t>Francisco </a:t>
            </a:r>
            <a:r>
              <a:rPr lang="en-US" altLang="zh-CN" dirty="0" err="1">
                <a:solidFill>
                  <a:srgbClr val="006699"/>
                </a:solidFill>
                <a:latin typeface="-apple-system"/>
                <a:hlinkClick r:id="rId2"/>
              </a:rPr>
              <a:t>Martínez</a:t>
            </a:r>
            <a:r>
              <a:rPr lang="en-US" altLang="zh-CN" dirty="0">
                <a:solidFill>
                  <a:srgbClr val="006699"/>
                </a:solidFill>
                <a:latin typeface="-apple-system"/>
                <a:hlinkClick r:id="rId2"/>
              </a:rPr>
              <a:t>-Jiménez</a:t>
            </a:r>
            <a:r>
              <a:rPr lang="en-US" altLang="zh-CN" dirty="0">
                <a:solidFill>
                  <a:srgbClr val="222222"/>
                </a:solidFill>
                <a:latin typeface="-apple-system"/>
              </a:rPr>
              <a:t>, </a:t>
            </a:r>
            <a:endParaRPr lang="en-US" altLang="zh-CN" dirty="0" smtClean="0">
              <a:solidFill>
                <a:srgbClr val="222222"/>
              </a:solidFill>
              <a:latin typeface="-apple-system"/>
            </a:endParaRPr>
          </a:p>
          <a:p>
            <a:pPr>
              <a:buFont typeface="Arial" panose="020B0604020202020204" pitchFamily="34" charset="0"/>
              <a:buChar char="•"/>
            </a:pPr>
            <a:r>
              <a:rPr lang="en-US" altLang="zh-CN" dirty="0" smtClean="0">
                <a:solidFill>
                  <a:srgbClr val="222222"/>
                </a:solidFill>
                <a:latin typeface="-apple-system"/>
              </a:rPr>
              <a:t>…</a:t>
            </a:r>
            <a:endParaRPr lang="en-US" altLang="zh-CN" dirty="0">
              <a:solidFill>
                <a:srgbClr val="222222"/>
              </a:solidFill>
              <a:latin typeface="-apple-system"/>
            </a:endParaRPr>
          </a:p>
          <a:p>
            <a:pPr>
              <a:buFont typeface="Arial" panose="020B0604020202020204" pitchFamily="34" charset="0"/>
              <a:buChar char="•"/>
            </a:pPr>
            <a:r>
              <a:rPr lang="en-US" altLang="zh-CN" dirty="0" err="1">
                <a:solidFill>
                  <a:srgbClr val="006699"/>
                </a:solidFill>
                <a:latin typeface="-apple-system"/>
                <a:hlinkClick r:id="rId3"/>
              </a:rPr>
              <a:t>Nuria</a:t>
            </a:r>
            <a:r>
              <a:rPr lang="en-US" altLang="zh-CN" dirty="0">
                <a:solidFill>
                  <a:srgbClr val="006699"/>
                </a:solidFill>
                <a:latin typeface="-apple-system"/>
                <a:hlinkClick r:id="rId3"/>
              </a:rPr>
              <a:t> Lopez-</a:t>
            </a:r>
            <a:r>
              <a:rPr lang="en-US" altLang="zh-CN" dirty="0" err="1">
                <a:solidFill>
                  <a:srgbClr val="006699"/>
                </a:solidFill>
                <a:latin typeface="-apple-system"/>
                <a:hlinkClick r:id="rId3"/>
              </a:rPr>
              <a:t>Bigas</a:t>
            </a:r>
            <a:r>
              <a:rPr lang="en-US" altLang="zh-CN" dirty="0">
                <a:solidFill>
                  <a:srgbClr val="222222"/>
                </a:solidFill>
                <a:latin typeface="-apple-system"/>
              </a:rPr>
              <a:t> </a:t>
            </a:r>
          </a:p>
          <a:p>
            <a:r>
              <a:rPr lang="en-US" altLang="zh-CN" i="1" dirty="0">
                <a:solidFill>
                  <a:srgbClr val="006699"/>
                </a:solidFill>
                <a:latin typeface="-apple-system"/>
                <a:hlinkClick r:id="rId4"/>
              </a:rPr>
              <a:t>Nature Reviews Cancer</a:t>
            </a:r>
            <a:r>
              <a:rPr lang="en-US" altLang="zh-CN" dirty="0">
                <a:solidFill>
                  <a:srgbClr val="222222"/>
                </a:solidFill>
                <a:latin typeface="-apple-system"/>
              </a:rPr>
              <a:t> </a:t>
            </a:r>
            <a:r>
              <a:rPr lang="en-US" altLang="zh-CN" b="1" dirty="0">
                <a:solidFill>
                  <a:srgbClr val="222222"/>
                </a:solidFill>
                <a:latin typeface="-apple-system"/>
              </a:rPr>
              <a:t>volume 20</a:t>
            </a:r>
            <a:r>
              <a:rPr lang="en-US" altLang="zh-CN" dirty="0">
                <a:solidFill>
                  <a:srgbClr val="222222"/>
                </a:solidFill>
                <a:latin typeface="-apple-system"/>
              </a:rPr>
              <a:t>, pages555–572 (2020)</a:t>
            </a:r>
            <a:r>
              <a:rPr lang="en-US" altLang="zh-CN" dirty="0">
                <a:solidFill>
                  <a:srgbClr val="006699"/>
                </a:solidFill>
                <a:latin typeface="-apple-system"/>
                <a:hlinkClick r:id="rId5"/>
              </a:rPr>
              <a:t>Cite this article</a:t>
            </a:r>
            <a:endParaRPr lang="en-US" altLang="zh-CN" b="0" i="0" dirty="0">
              <a:solidFill>
                <a:srgbClr val="222222"/>
              </a:solidFill>
              <a:effectLst/>
              <a:latin typeface="-apple-system"/>
            </a:endParaRPr>
          </a:p>
        </p:txBody>
      </p:sp>
    </p:spTree>
    <p:extLst>
      <p:ext uri="{BB962C8B-B14F-4D97-AF65-F5344CB8AC3E}">
        <p14:creationId xmlns:p14="http://schemas.microsoft.com/office/powerpoint/2010/main" val="445139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1880" y="384048"/>
            <a:ext cx="4662256" cy="6309360"/>
          </a:xfrm>
          <a:prstGeom prst="rect">
            <a:avLst/>
          </a:prstGeom>
        </p:spPr>
      </p:pic>
      <p:sp>
        <p:nvSpPr>
          <p:cNvPr id="3" name="Rectangle 2"/>
          <p:cNvSpPr/>
          <p:nvPr/>
        </p:nvSpPr>
        <p:spPr>
          <a:xfrm>
            <a:off x="5993320" y="700963"/>
            <a:ext cx="6096000" cy="1131848"/>
          </a:xfrm>
          <a:prstGeom prst="rect">
            <a:avLst/>
          </a:prstGeom>
        </p:spPr>
        <p:txBody>
          <a:bodyPr>
            <a:spAutoFit/>
          </a:bodyPr>
          <a:lstStyle/>
          <a:p>
            <a:pPr algn="ctr">
              <a:lnSpc>
                <a:spcPct val="150000"/>
              </a:lnSpc>
            </a:pPr>
            <a:r>
              <a:rPr lang="en-US" altLang="zh-CN" sz="2400" b="1" dirty="0">
                <a:solidFill>
                  <a:srgbClr val="222222"/>
                </a:solidFill>
                <a:latin typeface="Arial" panose="020B0604020202020204" pitchFamily="34" charset="0"/>
                <a:cs typeface="Arial" panose="020B0604020202020204" pitchFamily="34" charset="0"/>
              </a:rPr>
              <a:t>Fig. 1: Signals of positive selection identify driver genes</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6913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xmlns="" id="{E2D309E7-6416-A84B-0504-206EA4819AF4}"/>
              </a:ext>
            </a:extLst>
          </p:cNvPr>
          <p:cNvGraphicFramePr>
            <a:graphicFrameLocks noGrp="1"/>
          </p:cNvGraphicFramePr>
          <p:nvPr>
            <p:extLst/>
          </p:nvPr>
        </p:nvGraphicFramePr>
        <p:xfrm>
          <a:off x="1537855" y="139353"/>
          <a:ext cx="8922327" cy="6113507"/>
        </p:xfrm>
        <a:graphic>
          <a:graphicData uri="http://schemas.openxmlformats.org/drawingml/2006/table">
            <a:tbl>
              <a:tblPr firstRow="1" bandRow="1">
                <a:tableStyleId>{5C22544A-7EE6-4342-B048-85BDC9FD1C3A}</a:tableStyleId>
              </a:tblPr>
              <a:tblGrid>
                <a:gridCol w="1083767">
                  <a:extLst>
                    <a:ext uri="{9D8B030D-6E8A-4147-A177-3AD203B41FA5}">
                      <a16:colId xmlns:a16="http://schemas.microsoft.com/office/drawing/2014/main" xmlns="" val="1627884646"/>
                    </a:ext>
                  </a:extLst>
                </a:gridCol>
                <a:gridCol w="1288570">
                  <a:extLst>
                    <a:ext uri="{9D8B030D-6E8A-4147-A177-3AD203B41FA5}">
                      <a16:colId xmlns:a16="http://schemas.microsoft.com/office/drawing/2014/main" xmlns="" val="1762360496"/>
                    </a:ext>
                  </a:extLst>
                </a:gridCol>
                <a:gridCol w="2183330">
                  <a:extLst>
                    <a:ext uri="{9D8B030D-6E8A-4147-A177-3AD203B41FA5}">
                      <a16:colId xmlns:a16="http://schemas.microsoft.com/office/drawing/2014/main" xmlns="" val="3629325117"/>
                    </a:ext>
                  </a:extLst>
                </a:gridCol>
                <a:gridCol w="2183330">
                  <a:extLst>
                    <a:ext uri="{9D8B030D-6E8A-4147-A177-3AD203B41FA5}">
                      <a16:colId xmlns:a16="http://schemas.microsoft.com/office/drawing/2014/main" xmlns="" val="31590234"/>
                    </a:ext>
                  </a:extLst>
                </a:gridCol>
                <a:gridCol w="2183330">
                  <a:extLst>
                    <a:ext uri="{9D8B030D-6E8A-4147-A177-3AD203B41FA5}">
                      <a16:colId xmlns:a16="http://schemas.microsoft.com/office/drawing/2014/main" xmlns="" val="3878879596"/>
                    </a:ext>
                  </a:extLst>
                </a:gridCol>
              </a:tblGrid>
              <a:tr h="337547">
                <a:tc>
                  <a:txBody>
                    <a:bodyPr/>
                    <a:lstStyle/>
                    <a:p>
                      <a:pPr algn="l"/>
                      <a:r>
                        <a:rPr lang="zh-CN" altLang="en-US" sz="1100" dirty="0">
                          <a:solidFill>
                            <a:schemeClr val="tx1"/>
                          </a:solidFill>
                        </a:rPr>
                        <a:t>项目名称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样本类型</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数据类型</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数据库大小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简要描述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xmlns="" val="532613006"/>
                  </a:ext>
                </a:extLst>
              </a:tr>
              <a:tr h="564380">
                <a:tc>
                  <a:txBody>
                    <a:bodyPr/>
                    <a:lstStyle/>
                    <a:p>
                      <a:r>
                        <a:rPr lang="en-US" altLang="zh-CN" sz="1100" dirty="0">
                          <a:solidFill>
                            <a:schemeClr val="tx1"/>
                          </a:solidFill>
                        </a:rPr>
                        <a:t>TCGA</a:t>
                      </a:r>
                    </a:p>
                  </a:txBody>
                  <a:tcPr>
                    <a:lnT w="38100" cmpd="sng">
                      <a:noFill/>
                    </a:lnT>
                    <a:solidFill>
                      <a:schemeClr val="bg1">
                        <a:lumMod val="85000"/>
                      </a:schemeClr>
                    </a:solidFill>
                  </a:tcPr>
                </a:tc>
                <a:tc>
                  <a:txBody>
                    <a:bodyPr/>
                    <a:lstStyle/>
                    <a:p>
                      <a:r>
                        <a:rPr lang="zh-CN" altLang="en-US" sz="1100" dirty="0">
                          <a:solidFill>
                            <a:schemeClr val="tx1"/>
                          </a:solidFill>
                        </a:rPr>
                        <a:t>原发性癌症、匹配的正常样本、一些转移性样本</a:t>
                      </a:r>
                    </a:p>
                  </a:txBody>
                  <a:tcPr>
                    <a:lnT w="38100" cmpd="sng">
                      <a:noFill/>
                    </a:lnT>
                    <a:solidFill>
                      <a:schemeClr val="bg1">
                        <a:lumMod val="85000"/>
                      </a:schemeClr>
                    </a:solidFill>
                  </a:tcPr>
                </a:tc>
                <a:tc>
                  <a:txBody>
                    <a:bodyPr/>
                    <a:lstStyle/>
                    <a:p>
                      <a:r>
                        <a:rPr lang="zh-CN" altLang="en-US" sz="1100" dirty="0">
                          <a:solidFill>
                            <a:schemeClr val="tx1"/>
                          </a:solidFill>
                        </a:rPr>
                        <a:t>基因表达、</a:t>
                      </a:r>
                      <a:r>
                        <a:rPr lang="en" altLang="zh-CN" sz="1100" dirty="0">
                          <a:solidFill>
                            <a:schemeClr val="tx1"/>
                          </a:solidFill>
                        </a:rPr>
                        <a:t>DNA </a:t>
                      </a:r>
                      <a:r>
                        <a:rPr lang="zh-CN" altLang="en-US" sz="1100" dirty="0">
                          <a:solidFill>
                            <a:schemeClr val="tx1"/>
                          </a:solidFill>
                        </a:rPr>
                        <a:t>突变、</a:t>
                      </a:r>
                      <a:r>
                        <a:rPr lang="en" altLang="zh-CN" sz="1100" dirty="0">
                          <a:solidFill>
                            <a:schemeClr val="tx1"/>
                          </a:solidFill>
                        </a:rPr>
                        <a:t>DNA </a:t>
                      </a:r>
                      <a:r>
                        <a:rPr lang="zh-CN" altLang="en-US" sz="1100" dirty="0">
                          <a:solidFill>
                            <a:schemeClr val="tx1"/>
                          </a:solidFill>
                        </a:rPr>
                        <a:t>甲基化、染色质可及性、</a:t>
                      </a:r>
                      <a:r>
                        <a:rPr lang="en" altLang="zh-CN" sz="1100" dirty="0">
                          <a:solidFill>
                            <a:schemeClr val="tx1"/>
                          </a:solidFill>
                        </a:rPr>
                        <a:t>CNA</a:t>
                      </a:r>
                      <a:r>
                        <a:rPr lang="zh-CN" altLang="en" sz="1100" dirty="0">
                          <a:solidFill>
                            <a:schemeClr val="tx1"/>
                          </a:solidFill>
                        </a:rPr>
                        <a:t>、</a:t>
                      </a:r>
                      <a:r>
                        <a:rPr lang="zh-CN" altLang="en-US" sz="1100" dirty="0">
                          <a:solidFill>
                            <a:schemeClr val="tx1"/>
                          </a:solidFill>
                        </a:rPr>
                        <a:t>蛋白质表达、组织病理学图像</a:t>
                      </a:r>
                    </a:p>
                  </a:txBody>
                  <a:tcPr>
                    <a:lnT w="38100" cmpd="sng">
                      <a:noFill/>
                    </a:lnT>
                    <a:solidFill>
                      <a:schemeClr val="bg1">
                        <a:lumMod val="85000"/>
                      </a:schemeClr>
                    </a:solidFill>
                  </a:tcPr>
                </a:tc>
                <a:tc>
                  <a:txBody>
                    <a:bodyPr/>
                    <a:lstStyle/>
                    <a:p>
                      <a:r>
                        <a:rPr lang="zh-CN" altLang="en-US" sz="1100" dirty="0">
                          <a:solidFill>
                            <a:schemeClr val="tx1"/>
                          </a:solidFill>
                        </a:rPr>
                        <a:t>来自 </a:t>
                      </a:r>
                      <a:r>
                        <a:rPr lang="en-US" altLang="zh-CN" sz="1100" dirty="0">
                          <a:solidFill>
                            <a:schemeClr val="tx1"/>
                          </a:solidFill>
                        </a:rPr>
                        <a:t>33 </a:t>
                      </a:r>
                      <a:r>
                        <a:rPr lang="zh-CN" altLang="en-US" sz="1100" dirty="0">
                          <a:solidFill>
                            <a:schemeClr val="tx1"/>
                          </a:solidFill>
                        </a:rPr>
                        <a:t>种癌症类型的 </a:t>
                      </a:r>
                      <a:r>
                        <a:rPr lang="en-US" altLang="zh-CN" sz="1100" dirty="0">
                          <a:solidFill>
                            <a:schemeClr val="tx1"/>
                          </a:solidFill>
                        </a:rPr>
                        <a:t>11,315 </a:t>
                      </a:r>
                      <a:r>
                        <a:rPr lang="zh-CN" altLang="en-US" sz="1100" dirty="0">
                          <a:solidFill>
                            <a:schemeClr val="tx1"/>
                          </a:solidFill>
                        </a:rPr>
                        <a:t>个癌症基因组</a:t>
                      </a:r>
                    </a:p>
                  </a:txBody>
                  <a:tcPr>
                    <a:lnT w="38100" cmpd="sng">
                      <a:noFill/>
                    </a:lnT>
                    <a:solidFill>
                      <a:schemeClr val="bg1">
                        <a:lumMod val="85000"/>
                      </a:schemeClr>
                    </a:solidFill>
                  </a:tcPr>
                </a:tc>
                <a:tc>
                  <a:txBody>
                    <a:bodyPr/>
                    <a:lstStyle/>
                    <a:p>
                      <a:r>
                        <a:rPr lang="zh-CN" altLang="en-US" sz="1100" dirty="0">
                          <a:solidFill>
                            <a:schemeClr val="tx1"/>
                          </a:solidFill>
                        </a:rPr>
                        <a:t>由美国国家癌症研究所和美国国家人类基因组研究所主持</a:t>
                      </a:r>
                    </a:p>
                  </a:txBody>
                  <a:tcPr>
                    <a:lnT w="38100" cmpd="sng">
                      <a:noFill/>
                    </a:lnT>
                    <a:solidFill>
                      <a:schemeClr val="bg1">
                        <a:lumMod val="85000"/>
                      </a:schemeClr>
                    </a:solidFill>
                  </a:tcPr>
                </a:tc>
                <a:extLst>
                  <a:ext uri="{0D108BD9-81ED-4DB2-BD59-A6C34878D82A}">
                    <a16:rowId xmlns:a16="http://schemas.microsoft.com/office/drawing/2014/main" xmlns="" val="276001964"/>
                  </a:ext>
                </a:extLst>
              </a:tr>
              <a:tr h="405196">
                <a:tc>
                  <a:txBody>
                    <a:bodyPr/>
                    <a:lstStyle/>
                    <a:p>
                      <a:r>
                        <a:rPr lang="en-US" altLang="zh-CN" sz="1100" dirty="0">
                          <a:solidFill>
                            <a:schemeClr val="tx1"/>
                          </a:solidFill>
                        </a:rPr>
                        <a:t>ICGC</a:t>
                      </a:r>
                      <a:endParaRPr lang="zh-CN" altLang="en-US" sz="1100" dirty="0">
                        <a:solidFill>
                          <a:schemeClr val="tx1"/>
                        </a:solidFill>
                      </a:endParaRPr>
                    </a:p>
                  </a:txBody>
                  <a:tcPr>
                    <a:solidFill>
                      <a:schemeClr val="bg1">
                        <a:lumMod val="65000"/>
                      </a:schemeClr>
                    </a:solidFill>
                  </a:tcPr>
                </a:tc>
                <a:tc>
                  <a:txBody>
                    <a:bodyPr/>
                    <a:lstStyle/>
                    <a:p>
                      <a:r>
                        <a:rPr lang="zh-CN" altLang="en-US" sz="1100" dirty="0">
                          <a:solidFill>
                            <a:schemeClr val="tx1"/>
                          </a:solidFill>
                        </a:rPr>
                        <a:t>原发性癌症、匹配的正常样本、一些转移性样本</a:t>
                      </a:r>
                    </a:p>
                  </a:txBody>
                  <a:tcPr>
                    <a:solidFill>
                      <a:schemeClr val="bg1">
                        <a:lumMod val="65000"/>
                      </a:schemeClr>
                    </a:solidFill>
                  </a:tcPr>
                </a:tc>
                <a:tc>
                  <a:txBody>
                    <a:bodyPr/>
                    <a:lstStyle/>
                    <a:p>
                      <a:r>
                        <a:rPr lang="zh-CN" altLang="en-US" sz="1100" dirty="0">
                          <a:solidFill>
                            <a:schemeClr val="tx1"/>
                          </a:solidFill>
                        </a:rPr>
                        <a:t>基因表达、</a:t>
                      </a:r>
                      <a:r>
                        <a:rPr lang="en" altLang="zh-CN" sz="1100" dirty="0">
                          <a:solidFill>
                            <a:schemeClr val="tx1"/>
                          </a:solidFill>
                        </a:rPr>
                        <a:t>DNA</a:t>
                      </a:r>
                      <a:r>
                        <a:rPr lang="zh-CN" altLang="en-US" sz="1100" dirty="0">
                          <a:solidFill>
                            <a:schemeClr val="tx1"/>
                          </a:solidFill>
                        </a:rPr>
                        <a:t>突变、</a:t>
                      </a:r>
                      <a:r>
                        <a:rPr lang="en" altLang="zh-CN" sz="1100" dirty="0">
                          <a:solidFill>
                            <a:schemeClr val="tx1"/>
                          </a:solidFill>
                        </a:rPr>
                        <a:t>DNA</a:t>
                      </a:r>
                      <a:r>
                        <a:rPr lang="zh-CN" altLang="en-US" sz="1100" dirty="0">
                          <a:solidFill>
                            <a:schemeClr val="tx1"/>
                          </a:solidFill>
                        </a:rPr>
                        <a:t>甲基化、</a:t>
                      </a:r>
                      <a:r>
                        <a:rPr lang="en" altLang="zh-CN" sz="1100" dirty="0">
                          <a:solidFill>
                            <a:schemeClr val="tx1"/>
                          </a:solidFill>
                        </a:rPr>
                        <a:t>CNA</a:t>
                      </a:r>
                      <a:r>
                        <a:rPr lang="zh-CN" altLang="en" sz="1100" dirty="0">
                          <a:solidFill>
                            <a:schemeClr val="tx1"/>
                          </a:solidFill>
                        </a:rPr>
                        <a:t>、</a:t>
                      </a:r>
                      <a:r>
                        <a:rPr lang="zh-CN" altLang="en-US" sz="1100" dirty="0">
                          <a:solidFill>
                            <a:schemeClr val="tx1"/>
                          </a:solidFill>
                        </a:rPr>
                        <a:t>蛋白表达</a:t>
                      </a:r>
                    </a:p>
                  </a:txBody>
                  <a:tcPr>
                    <a:solidFill>
                      <a:schemeClr val="bg1">
                        <a:lumMod val="65000"/>
                      </a:schemeClr>
                    </a:solidFill>
                  </a:tcPr>
                </a:tc>
                <a:tc>
                  <a:txBody>
                    <a:bodyPr/>
                    <a:lstStyle/>
                    <a:p>
                      <a:r>
                        <a:rPr lang="zh-CN" altLang="en-US" sz="1100" dirty="0">
                          <a:solidFill>
                            <a:schemeClr val="tx1"/>
                          </a:solidFill>
                        </a:rPr>
                        <a:t>来自 </a:t>
                      </a:r>
                      <a:r>
                        <a:rPr lang="en-US" altLang="zh-CN" sz="1100" dirty="0">
                          <a:solidFill>
                            <a:schemeClr val="tx1"/>
                          </a:solidFill>
                        </a:rPr>
                        <a:t>22 </a:t>
                      </a:r>
                      <a:r>
                        <a:rPr lang="zh-CN" altLang="en-US" sz="1100" dirty="0">
                          <a:solidFill>
                            <a:schemeClr val="tx1"/>
                          </a:solidFill>
                        </a:rPr>
                        <a:t>种癌症类型的 </a:t>
                      </a:r>
                      <a:r>
                        <a:rPr lang="en-US" altLang="zh-CN" sz="1100" dirty="0">
                          <a:solidFill>
                            <a:schemeClr val="tx1"/>
                          </a:solidFill>
                        </a:rPr>
                        <a:t>25,000 </a:t>
                      </a:r>
                      <a:r>
                        <a:rPr lang="zh-CN" altLang="en-US" sz="1100" dirty="0">
                          <a:solidFill>
                            <a:schemeClr val="tx1"/>
                          </a:solidFill>
                        </a:rPr>
                        <a:t>个癌症基因组</a:t>
                      </a:r>
                    </a:p>
                  </a:txBody>
                  <a:tcPr>
                    <a:solidFill>
                      <a:schemeClr val="bg1">
                        <a:lumMod val="65000"/>
                      </a:schemeClr>
                    </a:solidFill>
                  </a:tcPr>
                </a:tc>
                <a:tc>
                  <a:txBody>
                    <a:bodyPr/>
                    <a:lstStyle/>
                    <a:p>
                      <a:r>
                        <a:rPr lang="zh-CN" altLang="en-US" sz="1100" dirty="0">
                          <a:solidFill>
                            <a:schemeClr val="tx1"/>
                          </a:solidFill>
                        </a:rPr>
                        <a:t>通过全球癌症基因组学合作，用于记录驱动常见肿瘤类型的体细胞突变</a:t>
                      </a:r>
                    </a:p>
                  </a:txBody>
                  <a:tcPr>
                    <a:solidFill>
                      <a:schemeClr val="bg1">
                        <a:lumMod val="65000"/>
                      </a:schemeClr>
                    </a:solidFill>
                  </a:tcPr>
                </a:tc>
                <a:extLst>
                  <a:ext uri="{0D108BD9-81ED-4DB2-BD59-A6C34878D82A}">
                    <a16:rowId xmlns:a16="http://schemas.microsoft.com/office/drawing/2014/main" xmlns="" val="3836757397"/>
                  </a:ext>
                </a:extLst>
              </a:tr>
              <a:tr h="356378">
                <a:tc>
                  <a:txBody>
                    <a:bodyPr/>
                    <a:lstStyle/>
                    <a:p>
                      <a:r>
                        <a:rPr lang="en-US" altLang="zh-CN" sz="1100" dirty="0">
                          <a:solidFill>
                            <a:schemeClr val="tx1"/>
                          </a:solidFill>
                        </a:rPr>
                        <a:t>PCAWG</a:t>
                      </a:r>
                      <a:endParaRPr lang="zh-CN" altLang="en-US" sz="1100" dirty="0">
                        <a:solidFill>
                          <a:schemeClr val="tx1"/>
                        </a:solidFill>
                      </a:endParaRPr>
                    </a:p>
                  </a:txBody>
                  <a:tcPr>
                    <a:solidFill>
                      <a:schemeClr val="bg1">
                        <a:lumMod val="85000"/>
                      </a:schemeClr>
                    </a:solidFill>
                  </a:tcPr>
                </a:tc>
                <a:tc>
                  <a:txBody>
                    <a:bodyPr/>
                    <a:lstStyle/>
                    <a:p>
                      <a:r>
                        <a:rPr lang="zh-CN" altLang="en-US" sz="1100" dirty="0">
                          <a:solidFill>
                            <a:schemeClr val="tx1"/>
                          </a:solidFill>
                        </a:rPr>
                        <a:t>样本来源于</a:t>
                      </a:r>
                      <a:r>
                        <a:rPr lang="en-US" altLang="zh-CN" sz="1100" dirty="0">
                          <a:solidFill>
                            <a:schemeClr val="tx1"/>
                          </a:solidFill>
                        </a:rPr>
                        <a:t>TCGA</a:t>
                      </a:r>
                      <a:r>
                        <a:rPr lang="zh-CN" altLang="en-US" sz="1100" dirty="0">
                          <a:solidFill>
                            <a:schemeClr val="tx1"/>
                          </a:solidFill>
                        </a:rPr>
                        <a:t>和</a:t>
                      </a:r>
                      <a:r>
                        <a:rPr lang="en-US" altLang="zh-CN" sz="1100" dirty="0">
                          <a:solidFill>
                            <a:schemeClr val="tx1"/>
                          </a:solidFill>
                        </a:rPr>
                        <a:t>ICGC</a:t>
                      </a:r>
                      <a:endParaRPr lang="zh-CN" altLang="en-US" sz="1100" dirty="0">
                        <a:solidFill>
                          <a:schemeClr val="tx1"/>
                        </a:solidFill>
                      </a:endParaRPr>
                    </a:p>
                  </a:txBody>
                  <a:tcPr>
                    <a:solidFill>
                      <a:schemeClr val="bg1">
                        <a:lumMod val="85000"/>
                      </a:schemeClr>
                    </a:solidFill>
                  </a:tcPr>
                </a:tc>
                <a:tc>
                  <a:txBody>
                    <a:bodyPr/>
                    <a:lstStyle/>
                    <a:p>
                      <a:r>
                        <a:rPr lang="zh-CN" altLang="en-US" sz="1100" dirty="0">
                          <a:solidFill>
                            <a:schemeClr val="tx1"/>
                          </a:solidFill>
                        </a:rPr>
                        <a:t>来自全基因组测序的 </a:t>
                      </a:r>
                      <a:r>
                        <a:rPr lang="en" altLang="zh-CN" sz="1100" dirty="0">
                          <a:solidFill>
                            <a:schemeClr val="tx1"/>
                          </a:solidFill>
                        </a:rPr>
                        <a:t>DNA </a:t>
                      </a:r>
                      <a:r>
                        <a:rPr lang="zh-CN" altLang="en-US" sz="1100" dirty="0">
                          <a:solidFill>
                            <a:schemeClr val="tx1"/>
                          </a:solidFill>
                        </a:rPr>
                        <a:t>变异</a:t>
                      </a:r>
                    </a:p>
                  </a:txBody>
                  <a:tcPr>
                    <a:solidFill>
                      <a:schemeClr val="bg1">
                        <a:lumMod val="85000"/>
                      </a:schemeClr>
                    </a:solidFill>
                  </a:tcPr>
                </a:tc>
                <a:tc>
                  <a:txBody>
                    <a:bodyPr/>
                    <a:lstStyle/>
                    <a:p>
                      <a:r>
                        <a:rPr lang="zh-CN" altLang="en-US" sz="1100" dirty="0">
                          <a:solidFill>
                            <a:schemeClr val="tx1"/>
                          </a:solidFill>
                        </a:rPr>
                        <a:t>来自 </a:t>
                      </a:r>
                      <a:r>
                        <a:rPr lang="en-US" altLang="zh-CN" sz="1100" dirty="0">
                          <a:solidFill>
                            <a:schemeClr val="tx1"/>
                          </a:solidFill>
                        </a:rPr>
                        <a:t>38 </a:t>
                      </a:r>
                      <a:r>
                        <a:rPr lang="zh-CN" altLang="en-US" sz="1100" dirty="0">
                          <a:solidFill>
                            <a:schemeClr val="tx1"/>
                          </a:solidFill>
                        </a:rPr>
                        <a:t>种肿瘤类型的 </a:t>
                      </a:r>
                      <a:r>
                        <a:rPr lang="en-US" altLang="zh-CN" sz="1100" dirty="0">
                          <a:solidFill>
                            <a:schemeClr val="tx1"/>
                          </a:solidFill>
                        </a:rPr>
                        <a:t>2,658 </a:t>
                      </a:r>
                      <a:r>
                        <a:rPr lang="zh-CN" altLang="en-US" sz="1100" dirty="0">
                          <a:solidFill>
                            <a:schemeClr val="tx1"/>
                          </a:solidFill>
                        </a:rPr>
                        <a:t>个癌症基因组</a:t>
                      </a:r>
                    </a:p>
                  </a:txBody>
                  <a:tcPr>
                    <a:solidFill>
                      <a:schemeClr val="bg1">
                        <a:lumMod val="85000"/>
                      </a:schemeClr>
                    </a:solidFill>
                  </a:tcPr>
                </a:tc>
                <a:tc>
                  <a:txBody>
                    <a:bodyPr/>
                    <a:lstStyle/>
                    <a:p>
                      <a:r>
                        <a:rPr lang="zh-CN" altLang="en-US" sz="1100" dirty="0">
                          <a:solidFill>
                            <a:schemeClr val="tx1"/>
                          </a:solidFill>
                        </a:rPr>
                        <a:t>揭示了 </a:t>
                      </a:r>
                      <a:r>
                        <a:rPr lang="en-US" altLang="zh-CN" sz="1100" dirty="0">
                          <a:solidFill>
                            <a:schemeClr val="tx1"/>
                          </a:solidFill>
                        </a:rPr>
                        <a:t>288,457 </a:t>
                      </a:r>
                      <a:r>
                        <a:rPr lang="zh-CN" altLang="en-US" sz="1100" dirty="0">
                          <a:solidFill>
                            <a:schemeClr val="tx1"/>
                          </a:solidFill>
                        </a:rPr>
                        <a:t>个跨拓扑关联域的结构变化</a:t>
                      </a:r>
                    </a:p>
                  </a:txBody>
                  <a:tcPr>
                    <a:solidFill>
                      <a:schemeClr val="bg1">
                        <a:lumMod val="85000"/>
                      </a:schemeClr>
                    </a:solidFill>
                  </a:tcPr>
                </a:tc>
                <a:extLst>
                  <a:ext uri="{0D108BD9-81ED-4DB2-BD59-A6C34878D82A}">
                    <a16:rowId xmlns:a16="http://schemas.microsoft.com/office/drawing/2014/main" xmlns="" val="3905446295"/>
                  </a:ext>
                </a:extLst>
              </a:tr>
              <a:tr h="405196">
                <a:tc>
                  <a:txBody>
                    <a:bodyPr/>
                    <a:lstStyle/>
                    <a:p>
                      <a:r>
                        <a:rPr lang="en-US" altLang="zh-CN" sz="1100" dirty="0">
                          <a:solidFill>
                            <a:schemeClr val="tx1"/>
                          </a:solidFill>
                        </a:rPr>
                        <a:t>LINCS</a:t>
                      </a:r>
                      <a:endParaRPr lang="zh-CN" altLang="en-US" sz="1100" dirty="0">
                        <a:solidFill>
                          <a:schemeClr val="tx1"/>
                        </a:solidFill>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人类</a:t>
                      </a:r>
                      <a:r>
                        <a:rPr lang="zh-CN" altLang="en-US" sz="1100" dirty="0">
                          <a:solidFill>
                            <a:schemeClr val="tx1"/>
                          </a:solidFill>
                          <a:effectLst/>
                        </a:rPr>
                        <a:t>细胞系</a:t>
                      </a:r>
                      <a:endParaRPr lang="en" altLang="zh-CN" sz="1100" dirty="0">
                        <a:solidFill>
                          <a:schemeClr val="tx1"/>
                        </a:solidFill>
                        <a:effectLst/>
                      </a:endParaRPr>
                    </a:p>
                  </a:txBody>
                  <a:tcPr>
                    <a:solidFill>
                      <a:schemeClr val="bg1">
                        <a:lumMod val="65000"/>
                      </a:schemeClr>
                    </a:solidFill>
                  </a:tcPr>
                </a:tc>
                <a:tc>
                  <a:txBody>
                    <a:bodyPr/>
                    <a:lstStyle/>
                    <a:p>
                      <a:r>
                        <a:rPr lang="zh-CN" altLang="en-US" sz="1100" dirty="0">
                          <a:solidFill>
                            <a:schemeClr val="tx1"/>
                          </a:solidFill>
                        </a:rPr>
                        <a:t>治疗或遗传扰动后的差异表达</a:t>
                      </a:r>
                    </a:p>
                  </a:txBody>
                  <a:tcPr>
                    <a:solidFill>
                      <a:schemeClr val="bg1">
                        <a:lumMod val="65000"/>
                      </a:schemeClr>
                    </a:solidFill>
                  </a:tcPr>
                </a:tc>
                <a:tc>
                  <a:txBody>
                    <a:bodyPr/>
                    <a:lstStyle/>
                    <a:p>
                      <a:r>
                        <a:rPr lang="en-US" altLang="zh-CN" sz="1100" dirty="0">
                          <a:solidFill>
                            <a:schemeClr val="tx1"/>
                          </a:solidFill>
                        </a:rPr>
                        <a:t>50 </a:t>
                      </a:r>
                      <a:r>
                        <a:rPr lang="zh-CN" altLang="en-US" sz="1100" dirty="0">
                          <a:solidFill>
                            <a:schemeClr val="tx1"/>
                          </a:solidFill>
                        </a:rPr>
                        <a:t>种细胞类型中的 </a:t>
                      </a:r>
                      <a:r>
                        <a:rPr lang="en-US" altLang="zh-CN" sz="1100" dirty="0">
                          <a:solidFill>
                            <a:schemeClr val="tx1"/>
                          </a:solidFill>
                        </a:rPr>
                        <a:t>140 </a:t>
                      </a:r>
                      <a:r>
                        <a:rPr lang="zh-CN" altLang="en-US" sz="1100" dirty="0">
                          <a:solidFill>
                            <a:schemeClr val="tx1"/>
                          </a:solidFill>
                        </a:rPr>
                        <a:t>万个基因表达谱，主要关注于大约 </a:t>
                      </a:r>
                      <a:r>
                        <a:rPr lang="en-US" altLang="zh-CN" sz="1100" dirty="0">
                          <a:solidFill>
                            <a:schemeClr val="tx1"/>
                          </a:solidFill>
                        </a:rPr>
                        <a:t>1,000 </a:t>
                      </a:r>
                      <a:r>
                        <a:rPr lang="zh-CN" altLang="en-US" sz="1100" dirty="0">
                          <a:solidFill>
                            <a:schemeClr val="tx1"/>
                          </a:solidFill>
                        </a:rPr>
                        <a:t>个标志性基因</a:t>
                      </a:r>
                    </a:p>
                  </a:txBody>
                  <a:tcPr>
                    <a:solidFill>
                      <a:schemeClr val="bg1">
                        <a:lumMod val="65000"/>
                      </a:schemeClr>
                    </a:solidFill>
                  </a:tcPr>
                </a:tc>
                <a:tc>
                  <a:txBody>
                    <a:bodyPr/>
                    <a:lstStyle/>
                    <a:p>
                      <a:r>
                        <a:rPr lang="zh-CN" altLang="en-US" sz="1100" dirty="0">
                          <a:solidFill>
                            <a:schemeClr val="tx1"/>
                          </a:solidFill>
                        </a:rPr>
                        <a:t>探索细胞模型如何通过使用微阵列对化学或遗传扰动做出反应，这些微阵列聚焦于大约 </a:t>
                      </a:r>
                      <a:r>
                        <a:rPr lang="en-US" altLang="zh-CN" sz="1100" dirty="0">
                          <a:solidFill>
                            <a:schemeClr val="tx1"/>
                          </a:solidFill>
                        </a:rPr>
                        <a:t>1,000 </a:t>
                      </a:r>
                      <a:r>
                        <a:rPr lang="zh-CN" altLang="en-US" sz="1100" dirty="0">
                          <a:solidFill>
                            <a:schemeClr val="tx1"/>
                          </a:solidFill>
                        </a:rPr>
                        <a:t>个最能代表转录组变异的基因</a:t>
                      </a:r>
                    </a:p>
                  </a:txBody>
                  <a:tcPr>
                    <a:solidFill>
                      <a:schemeClr val="bg1">
                        <a:lumMod val="65000"/>
                      </a:schemeClr>
                    </a:solidFill>
                  </a:tcPr>
                </a:tc>
                <a:extLst>
                  <a:ext uri="{0D108BD9-81ED-4DB2-BD59-A6C34878D82A}">
                    <a16:rowId xmlns:a16="http://schemas.microsoft.com/office/drawing/2014/main" xmlns="" val="323899429"/>
                  </a:ext>
                </a:extLst>
              </a:tr>
              <a:tr h="405196">
                <a:tc>
                  <a:txBody>
                    <a:bodyPr/>
                    <a:lstStyle/>
                    <a:p>
                      <a:r>
                        <a:rPr lang="en-US" altLang="zh-CN" sz="1100" dirty="0">
                          <a:solidFill>
                            <a:schemeClr val="tx1"/>
                          </a:solidFill>
                        </a:rPr>
                        <a:t>CCLE</a:t>
                      </a:r>
                      <a:endParaRPr lang="zh-CN" altLang="en-US" sz="1100" dirty="0">
                        <a:solidFill>
                          <a:schemeClr val="tx1"/>
                        </a:solidFill>
                      </a:endParaRP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人类</a:t>
                      </a:r>
                      <a:r>
                        <a:rPr lang="zh-CN" altLang="en-US" sz="1100" dirty="0">
                          <a:solidFill>
                            <a:schemeClr val="tx1"/>
                          </a:solidFill>
                          <a:effectLst/>
                        </a:rPr>
                        <a:t>肿瘤细胞系</a:t>
                      </a:r>
                      <a:endParaRPr lang="en" altLang="zh-CN" sz="1100" dirty="0">
                        <a:solidFill>
                          <a:schemeClr val="tx1"/>
                        </a:solidFill>
                        <a:effectLst/>
                      </a:endParaRPr>
                    </a:p>
                  </a:txBody>
                  <a:tcPr>
                    <a:solidFill>
                      <a:schemeClr val="bg1">
                        <a:lumMod val="85000"/>
                      </a:schemeClr>
                    </a:solidFill>
                  </a:tcPr>
                </a:tc>
                <a:tc>
                  <a:txBody>
                    <a:bodyPr/>
                    <a:lstStyle/>
                    <a:p>
                      <a:r>
                        <a:rPr lang="zh-CN" altLang="en-US" sz="1100" dirty="0">
                          <a:solidFill>
                            <a:schemeClr val="tx1"/>
                          </a:solidFill>
                        </a:rPr>
                        <a:t>基因表达、</a:t>
                      </a:r>
                      <a:r>
                        <a:rPr lang="en" altLang="zh-CN" sz="1100" dirty="0">
                          <a:solidFill>
                            <a:schemeClr val="tx1"/>
                          </a:solidFill>
                        </a:rPr>
                        <a:t>DNA </a:t>
                      </a:r>
                      <a:r>
                        <a:rPr lang="zh-CN" altLang="en-US" sz="1100" dirty="0">
                          <a:solidFill>
                            <a:schemeClr val="tx1"/>
                          </a:solidFill>
                        </a:rPr>
                        <a:t>突变、启动子甲基化、</a:t>
                      </a:r>
                      <a:r>
                        <a:rPr lang="en" altLang="zh-CN" sz="1100" dirty="0">
                          <a:solidFill>
                            <a:schemeClr val="tx1"/>
                          </a:solidFill>
                        </a:rPr>
                        <a:t>CNA</a:t>
                      </a:r>
                      <a:r>
                        <a:rPr lang="zh-CN" altLang="en" sz="1100" dirty="0">
                          <a:solidFill>
                            <a:schemeClr val="tx1"/>
                          </a:solidFill>
                        </a:rPr>
                        <a:t>、</a:t>
                      </a:r>
                      <a:r>
                        <a:rPr lang="zh-CN" altLang="en-US" sz="1100" dirty="0">
                          <a:solidFill>
                            <a:schemeClr val="tx1"/>
                          </a:solidFill>
                        </a:rPr>
                        <a:t>代谢组学、药物敏感性、</a:t>
                      </a:r>
                      <a:r>
                        <a:rPr lang="en" altLang="zh-CN" sz="1100" dirty="0">
                          <a:solidFill>
                            <a:schemeClr val="tx1"/>
                          </a:solidFill>
                        </a:rPr>
                        <a:t>CRISPR/RNAi </a:t>
                      </a:r>
                      <a:r>
                        <a:rPr lang="zh-CN" altLang="en-US" sz="1100" dirty="0">
                          <a:solidFill>
                            <a:schemeClr val="tx1"/>
                          </a:solidFill>
                        </a:rPr>
                        <a:t>全基因组筛选、一些靶标的蛋白质表达</a:t>
                      </a:r>
                    </a:p>
                  </a:txBody>
                  <a:tcPr>
                    <a:solidFill>
                      <a:schemeClr val="bg1">
                        <a:lumMod val="85000"/>
                      </a:schemeClr>
                    </a:solidFill>
                  </a:tcPr>
                </a:tc>
                <a:tc>
                  <a:txBody>
                    <a:bodyPr/>
                    <a:lstStyle/>
                    <a:p>
                      <a:r>
                        <a:rPr lang="en-US" altLang="zh-CN" sz="1100" dirty="0">
                          <a:solidFill>
                            <a:schemeClr val="tx1"/>
                          </a:solidFill>
                        </a:rPr>
                        <a:t>1,072 </a:t>
                      </a:r>
                      <a:r>
                        <a:rPr lang="zh-CN" altLang="en-US" sz="1100" dirty="0">
                          <a:solidFill>
                            <a:schemeClr val="tx1"/>
                          </a:solidFill>
                        </a:rPr>
                        <a:t>个细胞系</a:t>
                      </a:r>
                    </a:p>
                  </a:txBody>
                  <a:tcPr>
                    <a:solidFill>
                      <a:schemeClr val="bg1">
                        <a:lumMod val="85000"/>
                      </a:schemeClr>
                    </a:solidFill>
                  </a:tcPr>
                </a:tc>
                <a:tc>
                  <a:txBody>
                    <a:bodyPr/>
                    <a:lstStyle/>
                    <a:p>
                      <a:r>
                        <a:rPr lang="zh-CN" altLang="en-US" sz="1100" dirty="0">
                          <a:solidFill>
                            <a:schemeClr val="tx1"/>
                          </a:solidFill>
                        </a:rPr>
                        <a:t>提供人类癌细胞系数据百科全书</a:t>
                      </a:r>
                    </a:p>
                  </a:txBody>
                  <a:tcPr>
                    <a:solidFill>
                      <a:schemeClr val="bg1">
                        <a:lumMod val="85000"/>
                      </a:schemeClr>
                    </a:solidFill>
                  </a:tcPr>
                </a:tc>
                <a:extLst>
                  <a:ext uri="{0D108BD9-81ED-4DB2-BD59-A6C34878D82A}">
                    <a16:rowId xmlns:a16="http://schemas.microsoft.com/office/drawing/2014/main" xmlns="" val="2196399393"/>
                  </a:ext>
                </a:extLst>
              </a:tr>
              <a:tr h="405196">
                <a:tc>
                  <a:txBody>
                    <a:bodyPr/>
                    <a:lstStyle/>
                    <a:p>
                      <a:r>
                        <a:rPr lang="en-US" altLang="zh-CN" sz="1100" dirty="0">
                          <a:solidFill>
                            <a:schemeClr val="tx1"/>
                          </a:solidFill>
                        </a:rPr>
                        <a:t>CPTAC</a:t>
                      </a:r>
                      <a:endParaRPr lang="zh-CN" altLang="en-US" sz="1100" dirty="0">
                        <a:solidFill>
                          <a:schemeClr val="tx1"/>
                        </a:solidFill>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人类肿瘤</a:t>
                      </a:r>
                      <a:r>
                        <a:rPr lang="zh-CN" altLang="en-US" sz="1100" dirty="0">
                          <a:solidFill>
                            <a:schemeClr val="tx1"/>
                          </a:solidFill>
                          <a:effectLst/>
                        </a:rPr>
                        <a:t>和正常组织</a:t>
                      </a:r>
                      <a:endParaRPr lang="en" altLang="zh-CN" sz="1100" dirty="0">
                        <a:solidFill>
                          <a:schemeClr val="tx1"/>
                        </a:solidFill>
                        <a:effectLst/>
                      </a:endParaRPr>
                    </a:p>
                  </a:txBody>
                  <a:tcPr>
                    <a:solidFill>
                      <a:schemeClr val="bg1">
                        <a:lumMod val="65000"/>
                      </a:schemeClr>
                    </a:solidFill>
                  </a:tcPr>
                </a:tc>
                <a:tc>
                  <a:txBody>
                    <a:bodyPr/>
                    <a:lstStyle/>
                    <a:p>
                      <a:r>
                        <a:rPr lang="zh-CN" altLang="en-US" sz="1100" dirty="0">
                          <a:solidFill>
                            <a:schemeClr val="tx1"/>
                          </a:solidFill>
                        </a:rPr>
                        <a:t>蛋白质表达和翻译后修饰</a:t>
                      </a:r>
                    </a:p>
                  </a:txBody>
                  <a:tcPr>
                    <a:solidFill>
                      <a:schemeClr val="bg1">
                        <a:lumMod val="65000"/>
                      </a:schemeClr>
                    </a:solidFill>
                  </a:tcPr>
                </a:tc>
                <a:tc>
                  <a:txBody>
                    <a:bodyPr/>
                    <a:lstStyle/>
                    <a:p>
                      <a:r>
                        <a:rPr lang="zh-CN" altLang="en-US" sz="1100" dirty="0">
                          <a:solidFill>
                            <a:schemeClr val="tx1"/>
                          </a:solidFill>
                        </a:rPr>
                        <a:t>来自 </a:t>
                      </a:r>
                      <a:r>
                        <a:rPr lang="en-US" altLang="zh-CN" sz="1100" dirty="0">
                          <a:solidFill>
                            <a:schemeClr val="tx1"/>
                          </a:solidFill>
                        </a:rPr>
                        <a:t>14 </a:t>
                      </a:r>
                      <a:r>
                        <a:rPr lang="zh-CN" altLang="en-US" sz="1100" dirty="0">
                          <a:solidFill>
                            <a:schemeClr val="tx1"/>
                          </a:solidFill>
                        </a:rPr>
                        <a:t>个肿瘤部位的近 </a:t>
                      </a:r>
                      <a:r>
                        <a:rPr lang="en-US" altLang="zh-CN" sz="1100" dirty="0">
                          <a:solidFill>
                            <a:schemeClr val="tx1"/>
                          </a:solidFill>
                        </a:rPr>
                        <a:t>4,000 </a:t>
                      </a:r>
                      <a:r>
                        <a:rPr lang="zh-CN" altLang="en-US" sz="1100" dirty="0">
                          <a:solidFill>
                            <a:schemeClr val="tx1"/>
                          </a:solidFill>
                        </a:rPr>
                        <a:t>个样本</a:t>
                      </a:r>
                    </a:p>
                  </a:txBody>
                  <a:tcPr>
                    <a:solidFill>
                      <a:schemeClr val="bg1">
                        <a:lumMod val="65000"/>
                      </a:schemeClr>
                    </a:solidFill>
                  </a:tcPr>
                </a:tc>
                <a:tc>
                  <a:txBody>
                    <a:bodyPr/>
                    <a:lstStyle/>
                    <a:p>
                      <a:r>
                        <a:rPr lang="zh-CN" altLang="en-US" sz="1100" dirty="0">
                          <a:solidFill>
                            <a:schemeClr val="tx1"/>
                          </a:solidFill>
                        </a:rPr>
                        <a:t>通过大规模蛋白质组基因组学了解癌症分子基础</a:t>
                      </a:r>
                    </a:p>
                  </a:txBody>
                  <a:tcPr>
                    <a:solidFill>
                      <a:schemeClr val="bg1">
                        <a:lumMod val="65000"/>
                      </a:schemeClr>
                    </a:solidFill>
                  </a:tcPr>
                </a:tc>
                <a:extLst>
                  <a:ext uri="{0D108BD9-81ED-4DB2-BD59-A6C34878D82A}">
                    <a16:rowId xmlns:a16="http://schemas.microsoft.com/office/drawing/2014/main" xmlns="" val="907410721"/>
                  </a:ext>
                </a:extLst>
              </a:tr>
              <a:tr h="405196">
                <a:tc>
                  <a:txBody>
                    <a:bodyPr/>
                    <a:lstStyle/>
                    <a:p>
                      <a:r>
                        <a:rPr lang="en-US" altLang="zh-CN" sz="1100" dirty="0">
                          <a:solidFill>
                            <a:schemeClr val="tx1"/>
                          </a:solidFill>
                        </a:rPr>
                        <a:t>Human</a:t>
                      </a:r>
                      <a:r>
                        <a:rPr lang="zh-CN" altLang="en-US" sz="1100" dirty="0">
                          <a:solidFill>
                            <a:schemeClr val="tx1"/>
                          </a:solidFill>
                        </a:rPr>
                        <a:t> </a:t>
                      </a:r>
                      <a:r>
                        <a:rPr lang="en-US" altLang="zh-CN" sz="1100" dirty="0">
                          <a:solidFill>
                            <a:schemeClr val="tx1"/>
                          </a:solidFill>
                        </a:rPr>
                        <a:t>Protein</a:t>
                      </a:r>
                      <a:r>
                        <a:rPr lang="zh-CN" altLang="en-US" sz="1100" dirty="0">
                          <a:solidFill>
                            <a:schemeClr val="tx1"/>
                          </a:solidFill>
                        </a:rPr>
                        <a:t> </a:t>
                      </a:r>
                      <a:r>
                        <a:rPr lang="en-US" altLang="zh-CN" sz="1100" dirty="0">
                          <a:solidFill>
                            <a:schemeClr val="tx1"/>
                          </a:solidFill>
                        </a:rPr>
                        <a:t>Atlas</a:t>
                      </a:r>
                      <a:endParaRPr lang="zh-CN" altLang="en-US" sz="1100" dirty="0">
                        <a:solidFill>
                          <a:schemeClr val="tx1"/>
                        </a:solidFill>
                      </a:endParaRP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人类</a:t>
                      </a:r>
                      <a:r>
                        <a:rPr lang="zh-CN" altLang="en-US" sz="1100" dirty="0">
                          <a:solidFill>
                            <a:schemeClr val="tx1"/>
                          </a:solidFill>
                          <a:effectLst/>
                        </a:rPr>
                        <a:t>肿瘤，正常组织和细胞模型</a:t>
                      </a:r>
                      <a:endParaRPr lang="en" altLang="zh-CN" sz="1100" dirty="0">
                        <a:solidFill>
                          <a:schemeClr val="tx1"/>
                        </a:solidFill>
                        <a:effectLst/>
                      </a:endParaRPr>
                    </a:p>
                  </a:txBody>
                  <a:tcPr>
                    <a:solidFill>
                      <a:schemeClr val="bg1">
                        <a:lumMod val="85000"/>
                      </a:schemeClr>
                    </a:solidFill>
                  </a:tcPr>
                </a:tc>
                <a:tc>
                  <a:txBody>
                    <a:bodyPr/>
                    <a:lstStyle/>
                    <a:p>
                      <a:r>
                        <a:rPr lang="en" altLang="zh-CN" sz="1100" dirty="0">
                          <a:solidFill>
                            <a:schemeClr val="tx1"/>
                          </a:solidFill>
                        </a:rPr>
                        <a:t>IHC </a:t>
                      </a:r>
                      <a:r>
                        <a:rPr lang="zh-CN" altLang="en-US" sz="1100" dirty="0">
                          <a:solidFill>
                            <a:schemeClr val="tx1"/>
                          </a:solidFill>
                        </a:rPr>
                        <a:t>图像，基因表达</a:t>
                      </a:r>
                    </a:p>
                  </a:txBody>
                  <a:tcPr>
                    <a:solidFill>
                      <a:schemeClr val="bg1">
                        <a:lumMod val="85000"/>
                      </a:schemeClr>
                    </a:solidFill>
                  </a:tcPr>
                </a:tc>
                <a:tc>
                  <a:txBody>
                    <a:bodyPr/>
                    <a:lstStyle/>
                    <a:p>
                      <a:r>
                        <a:rPr lang="zh-CN" altLang="en-US" sz="1100" dirty="0">
                          <a:solidFill>
                            <a:schemeClr val="tx1"/>
                          </a:solidFill>
                        </a:rPr>
                        <a:t>大多数蛋白质编码基因的 </a:t>
                      </a:r>
                      <a:r>
                        <a:rPr lang="en-US" altLang="zh-CN" sz="1100" dirty="0">
                          <a:solidFill>
                            <a:schemeClr val="tx1"/>
                          </a:solidFill>
                        </a:rPr>
                        <a:t>310 </a:t>
                      </a:r>
                      <a:r>
                        <a:rPr lang="zh-CN" altLang="en-US" sz="1100" dirty="0">
                          <a:solidFill>
                            <a:schemeClr val="tx1"/>
                          </a:solidFill>
                        </a:rPr>
                        <a:t>万张带注释的 </a:t>
                      </a:r>
                      <a:r>
                        <a:rPr lang="en" altLang="zh-CN" sz="1100" dirty="0">
                          <a:solidFill>
                            <a:schemeClr val="tx1"/>
                          </a:solidFill>
                        </a:rPr>
                        <a:t>IHC </a:t>
                      </a:r>
                      <a:r>
                        <a:rPr lang="zh-CN" altLang="en-US" sz="1100" dirty="0">
                          <a:solidFill>
                            <a:schemeClr val="tx1"/>
                          </a:solidFill>
                        </a:rPr>
                        <a:t>组织图像，涵盖 </a:t>
                      </a:r>
                      <a:r>
                        <a:rPr lang="en-US" altLang="zh-CN" sz="1100" dirty="0">
                          <a:solidFill>
                            <a:schemeClr val="tx1"/>
                          </a:solidFill>
                        </a:rPr>
                        <a:t>17 </a:t>
                      </a:r>
                      <a:r>
                        <a:rPr lang="zh-CN" altLang="en-US" sz="1100" dirty="0">
                          <a:solidFill>
                            <a:schemeClr val="tx1"/>
                          </a:solidFill>
                        </a:rPr>
                        <a:t>种癌症类型</a:t>
                      </a:r>
                    </a:p>
                  </a:txBody>
                  <a:tcPr>
                    <a:solidFill>
                      <a:schemeClr val="bg1">
                        <a:lumMod val="85000"/>
                      </a:schemeClr>
                    </a:solidFill>
                  </a:tcPr>
                </a:tc>
                <a:tc>
                  <a:txBody>
                    <a:bodyPr/>
                    <a:lstStyle/>
                    <a:p>
                      <a:r>
                        <a:rPr lang="zh-CN" altLang="en-US" sz="1100" dirty="0">
                          <a:solidFill>
                            <a:schemeClr val="tx1"/>
                          </a:solidFill>
                        </a:rPr>
                        <a:t>旨在使用 </a:t>
                      </a:r>
                      <a:r>
                        <a:rPr lang="en" altLang="zh-CN" sz="1100" dirty="0">
                          <a:solidFill>
                            <a:schemeClr val="tx1"/>
                          </a:solidFill>
                        </a:rPr>
                        <a:t>IHC </a:t>
                      </a:r>
                      <a:r>
                        <a:rPr lang="zh-CN" altLang="en-US" sz="1100" dirty="0">
                          <a:solidFill>
                            <a:schemeClr val="tx1"/>
                          </a:solidFill>
                        </a:rPr>
                        <a:t>绘制肿瘤和组织中的所有人类蛋白质</a:t>
                      </a:r>
                    </a:p>
                  </a:txBody>
                  <a:tcPr>
                    <a:solidFill>
                      <a:schemeClr val="bg1">
                        <a:lumMod val="85000"/>
                      </a:schemeClr>
                    </a:solidFill>
                  </a:tcPr>
                </a:tc>
                <a:extLst>
                  <a:ext uri="{0D108BD9-81ED-4DB2-BD59-A6C34878D82A}">
                    <a16:rowId xmlns:a16="http://schemas.microsoft.com/office/drawing/2014/main" xmlns="" val="3992260367"/>
                  </a:ext>
                </a:extLst>
              </a:tr>
              <a:tr h="405196">
                <a:tc>
                  <a:txBody>
                    <a:bodyPr/>
                    <a:lstStyle/>
                    <a:p>
                      <a:r>
                        <a:rPr lang="en-US" altLang="zh-CN" sz="1100" dirty="0">
                          <a:solidFill>
                            <a:schemeClr val="tx1"/>
                          </a:solidFill>
                        </a:rPr>
                        <a:t>GENIE</a:t>
                      </a:r>
                      <a:endParaRPr lang="zh-CN" altLang="en-US" sz="1100" dirty="0">
                        <a:solidFill>
                          <a:schemeClr val="tx1"/>
                        </a:solidFill>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人类肿瘤</a:t>
                      </a:r>
                      <a:endParaRPr lang="en" altLang="zh-CN" sz="1100" dirty="0">
                        <a:solidFill>
                          <a:schemeClr val="tx1"/>
                        </a:solidFill>
                        <a:effectLst/>
                      </a:endParaRPr>
                    </a:p>
                  </a:txBody>
                  <a:tcPr>
                    <a:solidFill>
                      <a:schemeClr val="bg1">
                        <a:lumMod val="65000"/>
                      </a:schemeClr>
                    </a:solidFill>
                  </a:tcPr>
                </a:tc>
                <a:tc>
                  <a:txBody>
                    <a:bodyPr/>
                    <a:lstStyle/>
                    <a:p>
                      <a:r>
                        <a:rPr lang="zh-CN" altLang="en-US" sz="1100" dirty="0">
                          <a:solidFill>
                            <a:schemeClr val="tx1"/>
                          </a:solidFill>
                        </a:rPr>
                        <a:t>外显子组突变集中于常见的癌症相关基因</a:t>
                      </a:r>
                    </a:p>
                  </a:txBody>
                  <a:tcPr>
                    <a:solidFill>
                      <a:schemeClr val="bg1">
                        <a:lumMod val="65000"/>
                      </a:schemeClr>
                    </a:solidFill>
                  </a:tcPr>
                </a:tc>
                <a:tc>
                  <a:txBody>
                    <a:bodyPr/>
                    <a:lstStyle/>
                    <a:p>
                      <a:r>
                        <a:rPr lang="zh-CN" altLang="en-US" sz="1100" dirty="0">
                          <a:solidFill>
                            <a:schemeClr val="tx1"/>
                          </a:solidFill>
                        </a:rPr>
                        <a:t>来自 </a:t>
                      </a:r>
                      <a:r>
                        <a:rPr lang="en-US" altLang="zh-CN" sz="1100" dirty="0">
                          <a:solidFill>
                            <a:schemeClr val="tx1"/>
                          </a:solidFill>
                        </a:rPr>
                        <a:t>110 </a:t>
                      </a:r>
                      <a:r>
                        <a:rPr lang="zh-CN" altLang="en-US" sz="1100" dirty="0">
                          <a:solidFill>
                            <a:schemeClr val="tx1"/>
                          </a:solidFill>
                        </a:rPr>
                        <a:t>个癌症部位的 </a:t>
                      </a:r>
                      <a:r>
                        <a:rPr lang="en-US" altLang="zh-CN" sz="1100" dirty="0">
                          <a:solidFill>
                            <a:schemeClr val="tx1"/>
                          </a:solidFill>
                        </a:rPr>
                        <a:t>136,096 </a:t>
                      </a:r>
                      <a:r>
                        <a:rPr lang="zh-CN" altLang="en-US" sz="1100" dirty="0">
                          <a:solidFill>
                            <a:schemeClr val="tx1"/>
                          </a:solidFill>
                        </a:rPr>
                        <a:t>个病例</a:t>
                      </a:r>
                    </a:p>
                  </a:txBody>
                  <a:tcPr>
                    <a:solidFill>
                      <a:schemeClr val="bg1">
                        <a:lumMod val="65000"/>
                      </a:schemeClr>
                    </a:solidFill>
                  </a:tcPr>
                </a:tc>
                <a:tc>
                  <a:txBody>
                    <a:bodyPr/>
                    <a:lstStyle/>
                    <a:p>
                      <a:r>
                        <a:rPr lang="zh-CN" altLang="en-US" sz="1100" dirty="0">
                          <a:solidFill>
                            <a:schemeClr val="tx1"/>
                          </a:solidFill>
                        </a:rPr>
                        <a:t>汇总了在常规医疗实践中从癌症患者那里获得的测序数据</a:t>
                      </a:r>
                    </a:p>
                  </a:txBody>
                  <a:tcPr>
                    <a:solidFill>
                      <a:schemeClr val="bg1">
                        <a:lumMod val="65000"/>
                      </a:schemeClr>
                    </a:solidFill>
                  </a:tcPr>
                </a:tc>
                <a:extLst>
                  <a:ext uri="{0D108BD9-81ED-4DB2-BD59-A6C34878D82A}">
                    <a16:rowId xmlns:a16="http://schemas.microsoft.com/office/drawing/2014/main" xmlns="" val="2785295369"/>
                  </a:ext>
                </a:extLst>
              </a:tr>
              <a:tr h="405196">
                <a:tc>
                  <a:txBody>
                    <a:bodyPr/>
                    <a:lstStyle/>
                    <a:p>
                      <a:r>
                        <a:rPr lang="en-US" altLang="zh-CN" sz="1100" dirty="0">
                          <a:solidFill>
                            <a:schemeClr val="tx1"/>
                          </a:solidFill>
                        </a:rPr>
                        <a:t>CAMELYON</a:t>
                      </a:r>
                      <a:endParaRPr lang="zh-CN" altLang="en-US" sz="1100" dirty="0">
                        <a:solidFill>
                          <a:schemeClr val="tx1"/>
                        </a:solidFill>
                      </a:endParaRP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solidFill>
                            <a:schemeClr val="tx1"/>
                          </a:solidFill>
                          <a:effectLst/>
                        </a:rPr>
                        <a:t>转移性乳腺癌患者的前哨淋巴结</a:t>
                      </a:r>
                      <a:endParaRPr lang="en" altLang="zh-CN" sz="1100" dirty="0">
                        <a:solidFill>
                          <a:schemeClr val="tx1"/>
                        </a:solidFill>
                        <a:effectLst/>
                      </a:endParaRPr>
                    </a:p>
                  </a:txBody>
                  <a:tcPr>
                    <a:solidFill>
                      <a:schemeClr val="bg1">
                        <a:lumMod val="85000"/>
                      </a:schemeClr>
                    </a:solidFill>
                  </a:tcPr>
                </a:tc>
                <a:tc>
                  <a:txBody>
                    <a:bodyPr/>
                    <a:lstStyle/>
                    <a:p>
                      <a:r>
                        <a:rPr lang="en" altLang="zh-CN" sz="1100" dirty="0">
                          <a:solidFill>
                            <a:schemeClr val="tx1"/>
                          </a:solidFill>
                        </a:rPr>
                        <a:t>H&amp;E </a:t>
                      </a:r>
                      <a:r>
                        <a:rPr lang="zh-CN" altLang="en-US" sz="1100" dirty="0">
                          <a:solidFill>
                            <a:schemeClr val="tx1"/>
                          </a:solidFill>
                        </a:rPr>
                        <a:t>染色载玻片</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solidFill>
                            <a:schemeClr val="tx1"/>
                          </a:solidFill>
                        </a:rPr>
                        <a:t>1,399 </a:t>
                      </a:r>
                      <a:r>
                        <a:rPr lang="zh-CN" altLang="en-US" sz="1100" dirty="0">
                          <a:solidFill>
                            <a:schemeClr val="tx1"/>
                          </a:solidFill>
                        </a:rPr>
                        <a:t>张带有转移区域病理学注释的</a:t>
                      </a:r>
                      <a:r>
                        <a:rPr lang="en" altLang="zh-CN" sz="1100" dirty="0">
                          <a:solidFill>
                            <a:schemeClr val="tx1"/>
                          </a:solidFill>
                        </a:rPr>
                        <a:t>whole-slide</a:t>
                      </a:r>
                      <a:r>
                        <a:rPr lang="zh-CN" altLang="en-US" sz="1100" dirty="0">
                          <a:solidFill>
                            <a:schemeClr val="tx1"/>
                          </a:solidFill>
                        </a:rPr>
                        <a:t>图像</a:t>
                      </a:r>
                    </a:p>
                  </a:txBody>
                  <a:tcPr>
                    <a:solidFill>
                      <a:schemeClr val="bg1">
                        <a:lumMod val="85000"/>
                      </a:schemeClr>
                    </a:solidFill>
                  </a:tcPr>
                </a:tc>
                <a:tc>
                  <a:txBody>
                    <a:bodyPr/>
                    <a:lstStyle/>
                    <a:p>
                      <a:r>
                        <a:rPr lang="zh-CN" altLang="en-US" sz="1100" dirty="0">
                          <a:solidFill>
                            <a:schemeClr val="tx1"/>
                          </a:solidFill>
                        </a:rPr>
                        <a:t>评估用于自动检测和分类淋巴结全幻灯片图像中乳腺癌转移的新算法和现有算法的挑战</a:t>
                      </a:r>
                    </a:p>
                  </a:txBody>
                  <a:tcPr>
                    <a:solidFill>
                      <a:schemeClr val="bg1">
                        <a:lumMod val="85000"/>
                      </a:schemeClr>
                    </a:solidFill>
                  </a:tcPr>
                </a:tc>
                <a:extLst>
                  <a:ext uri="{0D108BD9-81ED-4DB2-BD59-A6C34878D82A}">
                    <a16:rowId xmlns:a16="http://schemas.microsoft.com/office/drawing/2014/main" xmlns="" val="1069349953"/>
                  </a:ext>
                </a:extLst>
              </a:tr>
              <a:tr h="405196">
                <a:tc>
                  <a:txBody>
                    <a:bodyPr/>
                    <a:lstStyle/>
                    <a:p>
                      <a:r>
                        <a:rPr lang="en-US" altLang="zh-CN" sz="1100" dirty="0">
                          <a:solidFill>
                            <a:schemeClr val="tx1"/>
                          </a:solidFill>
                        </a:rPr>
                        <a:t>TARGET</a:t>
                      </a:r>
                      <a:endParaRPr lang="zh-CN" altLang="en-US" sz="1100" dirty="0">
                        <a:solidFill>
                          <a:schemeClr val="tx1"/>
                        </a:solidFill>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儿科</a:t>
                      </a:r>
                      <a:r>
                        <a:rPr lang="zh-CN" altLang="en-US" sz="1100" dirty="0">
                          <a:solidFill>
                            <a:schemeClr val="tx1"/>
                          </a:solidFill>
                          <a:effectLst/>
                        </a:rPr>
                        <a:t>癌症</a:t>
                      </a:r>
                      <a:endParaRPr lang="en" altLang="zh-CN" sz="1100" dirty="0">
                        <a:solidFill>
                          <a:schemeClr val="tx1"/>
                        </a:solidFill>
                        <a:effectLst/>
                      </a:endParaRPr>
                    </a:p>
                  </a:txBody>
                  <a:tcPr>
                    <a:solidFill>
                      <a:schemeClr val="bg1">
                        <a:lumMod val="65000"/>
                      </a:schemeClr>
                    </a:solidFill>
                  </a:tcPr>
                </a:tc>
                <a:tc>
                  <a:txBody>
                    <a:bodyPr/>
                    <a:lstStyle/>
                    <a:p>
                      <a:r>
                        <a:rPr lang="zh-CN" altLang="en-US" sz="1100" dirty="0">
                          <a:solidFill>
                            <a:schemeClr val="tx1"/>
                          </a:solidFill>
                        </a:rPr>
                        <a:t>基因表达、</a:t>
                      </a:r>
                      <a:r>
                        <a:rPr lang="en" altLang="zh-CN" sz="1100" dirty="0">
                          <a:solidFill>
                            <a:schemeClr val="tx1"/>
                          </a:solidFill>
                        </a:rPr>
                        <a:t>DNA </a:t>
                      </a:r>
                      <a:r>
                        <a:rPr lang="zh-CN" altLang="en-US" sz="1100" dirty="0">
                          <a:solidFill>
                            <a:schemeClr val="tx1"/>
                          </a:solidFill>
                        </a:rPr>
                        <a:t>突变（全基因组和全外显子组测序）、</a:t>
                      </a:r>
                      <a:r>
                        <a:rPr lang="en" altLang="zh-CN" sz="1100" dirty="0">
                          <a:solidFill>
                            <a:schemeClr val="tx1"/>
                          </a:solidFill>
                        </a:rPr>
                        <a:t>DNA </a:t>
                      </a:r>
                      <a:r>
                        <a:rPr lang="zh-CN" altLang="en-US" sz="1100" dirty="0">
                          <a:solidFill>
                            <a:schemeClr val="tx1"/>
                          </a:solidFill>
                        </a:rPr>
                        <a:t>甲基化</a:t>
                      </a:r>
                    </a:p>
                  </a:txBody>
                  <a:tcPr>
                    <a:solidFill>
                      <a:schemeClr val="bg1">
                        <a:lumMod val="65000"/>
                      </a:schemeClr>
                    </a:solidFill>
                  </a:tcPr>
                </a:tc>
                <a:tc>
                  <a:txBody>
                    <a:bodyPr/>
                    <a:lstStyle/>
                    <a:p>
                      <a:r>
                        <a:rPr lang="en-US" altLang="zh-CN" sz="1100" dirty="0">
                          <a:solidFill>
                            <a:schemeClr val="tx1"/>
                          </a:solidFill>
                        </a:rPr>
                        <a:t>6,196 </a:t>
                      </a:r>
                      <a:r>
                        <a:rPr lang="zh-CN" altLang="en-US" sz="1100" dirty="0">
                          <a:solidFill>
                            <a:schemeClr val="tx1"/>
                          </a:solidFill>
                        </a:rPr>
                        <a:t>个癌症基因组，涵盖 </a:t>
                      </a:r>
                      <a:r>
                        <a:rPr lang="en-US" altLang="zh-CN" sz="1100" dirty="0">
                          <a:solidFill>
                            <a:schemeClr val="tx1"/>
                          </a:solidFill>
                        </a:rPr>
                        <a:t>9 </a:t>
                      </a:r>
                      <a:r>
                        <a:rPr lang="zh-CN" altLang="en-US" sz="1100" dirty="0">
                          <a:solidFill>
                            <a:schemeClr val="tx1"/>
                          </a:solidFill>
                        </a:rPr>
                        <a:t>种癌症类型</a:t>
                      </a:r>
                    </a:p>
                  </a:txBody>
                  <a:tcPr>
                    <a:solidFill>
                      <a:schemeClr val="bg1">
                        <a:lumMod val="65000"/>
                      </a:schemeClr>
                    </a:solidFill>
                  </a:tcPr>
                </a:tc>
                <a:tc>
                  <a:txBody>
                    <a:bodyPr/>
                    <a:lstStyle/>
                    <a:p>
                      <a:r>
                        <a:rPr lang="zh-CN" altLang="en-US" sz="1100" dirty="0">
                          <a:solidFill>
                            <a:schemeClr val="tx1"/>
                          </a:solidFill>
                        </a:rPr>
                        <a:t>应用全面的基因组方法来确定导致儿童癌症的分子变化</a:t>
                      </a:r>
                    </a:p>
                  </a:txBody>
                  <a:tcPr>
                    <a:solidFill>
                      <a:schemeClr val="bg1">
                        <a:lumMod val="65000"/>
                      </a:schemeClr>
                    </a:solidFill>
                  </a:tcPr>
                </a:tc>
                <a:extLst>
                  <a:ext uri="{0D108BD9-81ED-4DB2-BD59-A6C34878D82A}">
                    <a16:rowId xmlns:a16="http://schemas.microsoft.com/office/drawing/2014/main" xmlns="" val="2720139127"/>
                  </a:ext>
                </a:extLst>
              </a:tr>
            </a:tbl>
          </a:graphicData>
        </a:graphic>
      </p:graphicFrame>
    </p:spTree>
    <p:extLst>
      <p:ext uri="{BB962C8B-B14F-4D97-AF65-F5344CB8AC3E}">
        <p14:creationId xmlns:p14="http://schemas.microsoft.com/office/powerpoint/2010/main" val="1126726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2648" y="347472"/>
            <a:ext cx="5971078" cy="6226541"/>
          </a:xfrm>
          <a:prstGeom prst="rect">
            <a:avLst/>
          </a:prstGeom>
        </p:spPr>
      </p:pic>
      <p:sp>
        <p:nvSpPr>
          <p:cNvPr id="3" name="Rectangle 2"/>
          <p:cNvSpPr/>
          <p:nvPr/>
        </p:nvSpPr>
        <p:spPr>
          <a:xfrm>
            <a:off x="7022592" y="1258747"/>
            <a:ext cx="4831080" cy="1754326"/>
          </a:xfrm>
          <a:prstGeom prst="rect">
            <a:avLst/>
          </a:prstGeom>
        </p:spPr>
        <p:txBody>
          <a:bodyPr wrap="square">
            <a:spAutoFit/>
          </a:bodyPr>
          <a:lstStyle/>
          <a:p>
            <a:pPr algn="ctr">
              <a:lnSpc>
                <a:spcPct val="150000"/>
              </a:lnSpc>
            </a:pPr>
            <a:r>
              <a:rPr lang="en-US" altLang="zh-CN" sz="2400" b="1" dirty="0">
                <a:solidFill>
                  <a:srgbClr val="222222"/>
                </a:solidFill>
                <a:latin typeface="Arial" panose="020B0604020202020204" pitchFamily="34" charset="0"/>
                <a:cs typeface="Arial" panose="020B0604020202020204" pitchFamily="34" charset="0"/>
              </a:rPr>
              <a:t>Fig. 2: Application of the </a:t>
            </a:r>
            <a:r>
              <a:rPr lang="en-US" altLang="zh-CN" sz="2400" b="1" dirty="0" err="1">
                <a:solidFill>
                  <a:srgbClr val="222222"/>
                </a:solidFill>
                <a:latin typeface="Arial" panose="020B0604020202020204" pitchFamily="34" charset="0"/>
                <a:cs typeface="Arial" panose="020B0604020202020204" pitchFamily="34" charset="0"/>
              </a:rPr>
              <a:t>IntOGen</a:t>
            </a:r>
            <a:r>
              <a:rPr lang="en-US" altLang="zh-CN" sz="2400" b="1" dirty="0">
                <a:solidFill>
                  <a:srgbClr val="222222"/>
                </a:solidFill>
                <a:latin typeface="Arial" panose="020B0604020202020204" pitchFamily="34" charset="0"/>
                <a:cs typeface="Arial" panose="020B0604020202020204" pitchFamily="34" charset="0"/>
              </a:rPr>
              <a:t> pipeline to datasets of </a:t>
            </a:r>
            <a:r>
              <a:rPr lang="en-US" altLang="zh-CN" sz="2400" b="1" dirty="0" err="1">
                <a:solidFill>
                  <a:srgbClr val="222222"/>
                </a:solidFill>
                <a:latin typeface="Arial" panose="020B0604020202020204" pitchFamily="34" charset="0"/>
                <a:cs typeface="Arial" panose="020B0604020202020204" pitchFamily="34" charset="0"/>
              </a:rPr>
              <a:t>tumour</a:t>
            </a:r>
            <a:r>
              <a:rPr lang="en-US" altLang="zh-CN" sz="2400" b="1" dirty="0">
                <a:solidFill>
                  <a:srgbClr val="222222"/>
                </a:solidFill>
                <a:latin typeface="Arial" panose="020B0604020202020204" pitchFamily="34" charset="0"/>
                <a:cs typeface="Arial" panose="020B0604020202020204" pitchFamily="34" charset="0"/>
              </a:rPr>
              <a:t> mutations</a:t>
            </a:r>
            <a:endParaRPr lang="en-US" altLang="zh-CN" sz="24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5071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216" y="1151783"/>
            <a:ext cx="5190336" cy="5556368"/>
          </a:xfrm>
          <a:prstGeom prst="rect">
            <a:avLst/>
          </a:prstGeom>
        </p:spPr>
      </p:pic>
      <p:sp>
        <p:nvSpPr>
          <p:cNvPr id="3" name="Rectangle 2"/>
          <p:cNvSpPr/>
          <p:nvPr/>
        </p:nvSpPr>
        <p:spPr>
          <a:xfrm>
            <a:off x="877824" y="320786"/>
            <a:ext cx="11064240" cy="830997"/>
          </a:xfrm>
          <a:prstGeom prst="rect">
            <a:avLst/>
          </a:prstGeom>
        </p:spPr>
        <p:txBody>
          <a:bodyPr wrap="square">
            <a:spAutoFit/>
          </a:bodyPr>
          <a:lstStyle/>
          <a:p>
            <a:pPr algn="ctr"/>
            <a:r>
              <a:rPr lang="en-US" altLang="zh-CN" sz="2400" b="1" dirty="0">
                <a:solidFill>
                  <a:srgbClr val="222222"/>
                </a:solidFill>
                <a:latin typeface="Arial" panose="020B0604020202020204" pitchFamily="34" charset="0"/>
                <a:cs typeface="Arial" panose="020B0604020202020204" pitchFamily="34" charset="0"/>
              </a:rPr>
              <a:t>Fig. 3: Schematic representation of the Integrative </a:t>
            </a:r>
            <a:r>
              <a:rPr lang="en-US" altLang="zh-CN" sz="2400" b="1" dirty="0" err="1">
                <a:solidFill>
                  <a:srgbClr val="222222"/>
                </a:solidFill>
                <a:latin typeface="Arial" panose="020B0604020202020204" pitchFamily="34" charset="0"/>
                <a:cs typeface="Arial" panose="020B0604020202020204" pitchFamily="34" charset="0"/>
              </a:rPr>
              <a:t>OncoGenomics</a:t>
            </a:r>
            <a:r>
              <a:rPr lang="en-US" altLang="zh-CN" sz="2400" b="1" dirty="0">
                <a:solidFill>
                  <a:srgbClr val="222222"/>
                </a:solidFill>
                <a:latin typeface="Arial" panose="020B0604020202020204" pitchFamily="34" charset="0"/>
                <a:cs typeface="Arial" panose="020B0604020202020204" pitchFamily="34" charset="0"/>
              </a:rPr>
              <a:t> (</a:t>
            </a:r>
            <a:r>
              <a:rPr lang="en-US" altLang="zh-CN" sz="2400" b="1" dirty="0" err="1">
                <a:solidFill>
                  <a:srgbClr val="222222"/>
                </a:solidFill>
                <a:latin typeface="Arial" panose="020B0604020202020204" pitchFamily="34" charset="0"/>
                <a:cs typeface="Arial" panose="020B0604020202020204" pitchFamily="34" charset="0"/>
              </a:rPr>
              <a:t>IntOGen</a:t>
            </a:r>
            <a:r>
              <a:rPr lang="en-US" altLang="zh-CN" sz="2400" b="1" dirty="0">
                <a:solidFill>
                  <a:srgbClr val="222222"/>
                </a:solidFill>
                <a:latin typeface="Arial" panose="020B0604020202020204" pitchFamily="34" charset="0"/>
                <a:cs typeface="Arial" panose="020B0604020202020204" pitchFamily="34" charset="0"/>
              </a:rPr>
              <a:t>) pipeline</a:t>
            </a:r>
            <a:endParaRPr lang="en-US" altLang="zh-CN" sz="24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2588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0406" y="156144"/>
            <a:ext cx="5382378" cy="6414232"/>
          </a:xfrm>
          <a:prstGeom prst="rect">
            <a:avLst/>
          </a:prstGeom>
        </p:spPr>
      </p:pic>
      <p:sp>
        <p:nvSpPr>
          <p:cNvPr id="3" name="Rectangle 2"/>
          <p:cNvSpPr/>
          <p:nvPr/>
        </p:nvSpPr>
        <p:spPr>
          <a:xfrm>
            <a:off x="6568440" y="737539"/>
            <a:ext cx="5053584" cy="1951496"/>
          </a:xfrm>
          <a:prstGeom prst="rect">
            <a:avLst/>
          </a:prstGeom>
        </p:spPr>
        <p:txBody>
          <a:bodyPr wrap="square">
            <a:spAutoFit/>
          </a:bodyPr>
          <a:lstStyle/>
          <a:p>
            <a:pPr algn="ctr">
              <a:lnSpc>
                <a:spcPct val="150000"/>
              </a:lnSpc>
            </a:pPr>
            <a:r>
              <a:rPr lang="en-US" altLang="zh-CN" sz="2800" b="1" dirty="0">
                <a:solidFill>
                  <a:srgbClr val="222222"/>
                </a:solidFill>
                <a:latin typeface="Arial" panose="020B0604020202020204" pitchFamily="34" charset="0"/>
                <a:cs typeface="Arial" panose="020B0604020202020204" pitchFamily="34" charset="0"/>
              </a:rPr>
              <a:t>Fig. 4: A snapshot of the compendium of mutational driver genes</a:t>
            </a:r>
            <a:endParaRPr lang="en-US" altLang="zh-CN" sz="2800" b="1" i="0" dirty="0">
              <a:solidFill>
                <a:srgbClr val="222222"/>
              </a:solidFill>
              <a:effectLst/>
              <a:latin typeface="Arial" panose="020B0604020202020204" pitchFamily="34" charset="0"/>
              <a:cs typeface="Arial" panose="020B0604020202020204" pitchFamily="34" charset="0"/>
            </a:endParaRPr>
          </a:p>
        </p:txBody>
      </p:sp>
      <p:sp>
        <p:nvSpPr>
          <p:cNvPr id="4" name="Rectangle 3"/>
          <p:cNvSpPr/>
          <p:nvPr/>
        </p:nvSpPr>
        <p:spPr>
          <a:xfrm>
            <a:off x="6668927" y="3930188"/>
            <a:ext cx="4852610" cy="523220"/>
          </a:xfrm>
          <a:prstGeom prst="rect">
            <a:avLst/>
          </a:prstGeom>
        </p:spPr>
        <p:txBody>
          <a:bodyPr wrap="none">
            <a:spAutoFit/>
          </a:bodyPr>
          <a:lstStyle/>
          <a:p>
            <a:r>
              <a:rPr lang="en-US" altLang="zh-CN" sz="2800" b="1" dirty="0">
                <a:solidFill>
                  <a:srgbClr val="222222"/>
                </a:solidFill>
                <a:latin typeface="Harding"/>
              </a:rPr>
              <a:t> Cancer Gene Census (CGC) </a:t>
            </a:r>
            <a:endParaRPr lang="zh-CN" altLang="en-US" sz="2800" b="1" dirty="0"/>
          </a:p>
        </p:txBody>
      </p:sp>
    </p:spTree>
    <p:extLst>
      <p:ext uri="{BB962C8B-B14F-4D97-AF65-F5344CB8AC3E}">
        <p14:creationId xmlns:p14="http://schemas.microsoft.com/office/powerpoint/2010/main" val="721282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1912" y="1641811"/>
            <a:ext cx="8869680" cy="4928996"/>
          </a:xfrm>
          <a:prstGeom prst="rect">
            <a:avLst/>
          </a:prstGeom>
        </p:spPr>
      </p:pic>
      <p:sp>
        <p:nvSpPr>
          <p:cNvPr id="3" name="Rectangle 2"/>
          <p:cNvSpPr/>
          <p:nvPr/>
        </p:nvSpPr>
        <p:spPr>
          <a:xfrm>
            <a:off x="1773936" y="216331"/>
            <a:ext cx="8842248" cy="830997"/>
          </a:xfrm>
          <a:prstGeom prst="rect">
            <a:avLst/>
          </a:prstGeom>
        </p:spPr>
        <p:txBody>
          <a:bodyPr wrap="square">
            <a:spAutoFit/>
          </a:bodyPr>
          <a:lstStyle/>
          <a:p>
            <a:pPr algn="ctr"/>
            <a:r>
              <a:rPr lang="en-US" altLang="zh-CN" sz="2400" b="1" dirty="0">
                <a:solidFill>
                  <a:srgbClr val="222222"/>
                </a:solidFill>
                <a:latin typeface="Arial" panose="020B0604020202020204" pitchFamily="34" charset="0"/>
                <a:cs typeface="Arial" panose="020B0604020202020204" pitchFamily="34" charset="0"/>
              </a:rPr>
              <a:t>Fig. 5: Distribution of the prevalence of driver genes across cancer types in the compendium</a:t>
            </a:r>
            <a:endParaRPr lang="en-US" altLang="zh-CN" sz="24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2531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7437" y="333173"/>
            <a:ext cx="3910562" cy="6417800"/>
          </a:xfrm>
          <a:prstGeom prst="rect">
            <a:avLst/>
          </a:prstGeom>
        </p:spPr>
      </p:pic>
      <p:sp>
        <p:nvSpPr>
          <p:cNvPr id="3" name="Rectangle 2"/>
          <p:cNvSpPr/>
          <p:nvPr/>
        </p:nvSpPr>
        <p:spPr>
          <a:xfrm>
            <a:off x="5461083" y="1387323"/>
            <a:ext cx="6096000" cy="1305165"/>
          </a:xfrm>
          <a:prstGeom prst="rect">
            <a:avLst/>
          </a:prstGeom>
        </p:spPr>
        <p:txBody>
          <a:bodyPr>
            <a:spAutoFit/>
          </a:bodyPr>
          <a:lstStyle/>
          <a:p>
            <a:pPr algn="ctr">
              <a:lnSpc>
                <a:spcPct val="150000"/>
              </a:lnSpc>
            </a:pPr>
            <a:r>
              <a:rPr lang="en-US" altLang="zh-CN" sz="2800" b="1" dirty="0">
                <a:solidFill>
                  <a:srgbClr val="222222"/>
                </a:solidFill>
                <a:latin typeface="Arial" panose="020B0604020202020204" pitchFamily="34" charset="0"/>
                <a:cs typeface="Arial" panose="020B0604020202020204" pitchFamily="34" charset="0"/>
              </a:rPr>
              <a:t>Fig. 6: Interpreting the mutational patterns of driver genes</a:t>
            </a:r>
            <a:endParaRPr lang="en-US" altLang="zh-CN" sz="28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7713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09488" y="966139"/>
            <a:ext cx="6096000" cy="1305165"/>
          </a:xfrm>
          <a:prstGeom prst="rect">
            <a:avLst/>
          </a:prstGeom>
        </p:spPr>
        <p:txBody>
          <a:bodyPr>
            <a:spAutoFit/>
          </a:bodyPr>
          <a:lstStyle/>
          <a:p>
            <a:pPr algn="ctr">
              <a:lnSpc>
                <a:spcPct val="150000"/>
              </a:lnSpc>
            </a:pPr>
            <a:r>
              <a:rPr lang="en-US" altLang="zh-CN" sz="2800" b="1" dirty="0">
                <a:solidFill>
                  <a:srgbClr val="222222"/>
                </a:solidFill>
                <a:latin typeface="Arial" panose="020B0604020202020204" pitchFamily="34" charset="0"/>
                <a:cs typeface="Arial" panose="020B0604020202020204" pitchFamily="34" charset="0"/>
              </a:rPr>
              <a:t>Fig. 7: Recurrent cancer driver domains and mutational clusters</a:t>
            </a:r>
            <a:endParaRPr lang="zh-CN" altLang="en-US" sz="28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758951" y="216331"/>
            <a:ext cx="4719201" cy="6263425"/>
          </a:xfrm>
          <a:prstGeom prst="rect">
            <a:avLst/>
          </a:prstGeom>
        </p:spPr>
      </p:pic>
    </p:spTree>
    <p:extLst>
      <p:ext uri="{BB962C8B-B14F-4D97-AF65-F5344CB8AC3E}">
        <p14:creationId xmlns:p14="http://schemas.microsoft.com/office/powerpoint/2010/main" val="1702624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57400" y="1411768"/>
            <a:ext cx="4882896" cy="5011206"/>
          </a:xfrm>
          <a:prstGeom prst="rect">
            <a:avLst/>
          </a:prstGeom>
        </p:spPr>
      </p:pic>
      <p:sp>
        <p:nvSpPr>
          <p:cNvPr id="4" name="Rectangle 3"/>
          <p:cNvSpPr/>
          <p:nvPr/>
        </p:nvSpPr>
        <p:spPr>
          <a:xfrm>
            <a:off x="1911096" y="106603"/>
            <a:ext cx="9720072" cy="1305165"/>
          </a:xfrm>
          <a:prstGeom prst="rect">
            <a:avLst/>
          </a:prstGeom>
        </p:spPr>
        <p:txBody>
          <a:bodyPr wrap="square">
            <a:spAutoFit/>
          </a:bodyPr>
          <a:lstStyle/>
          <a:p>
            <a:pPr algn="ctr">
              <a:lnSpc>
                <a:spcPct val="150000"/>
              </a:lnSpc>
            </a:pPr>
            <a:r>
              <a:rPr lang="en-US" altLang="zh-CN" sz="2800" b="1" dirty="0">
                <a:solidFill>
                  <a:srgbClr val="222222"/>
                </a:solidFill>
                <a:latin typeface="Arial" panose="020B0604020202020204" pitchFamily="34" charset="0"/>
                <a:cs typeface="Arial" panose="020B0604020202020204" pitchFamily="34" charset="0"/>
              </a:rPr>
              <a:t>Fig. 8: Linear clusters detected in </a:t>
            </a:r>
            <a:r>
              <a:rPr lang="en-US" altLang="zh-CN" sz="2800" b="1" dirty="0" err="1">
                <a:solidFill>
                  <a:srgbClr val="222222"/>
                </a:solidFill>
                <a:latin typeface="Arial" panose="020B0604020202020204" pitchFamily="34" charset="0"/>
                <a:cs typeface="Arial" panose="020B0604020202020204" pitchFamily="34" charset="0"/>
              </a:rPr>
              <a:t>tumour</a:t>
            </a:r>
            <a:r>
              <a:rPr lang="en-US" altLang="zh-CN" sz="2800" b="1" dirty="0">
                <a:solidFill>
                  <a:srgbClr val="222222"/>
                </a:solidFill>
                <a:latin typeface="Arial" panose="020B0604020202020204" pitchFamily="34" charset="0"/>
                <a:cs typeface="Arial" panose="020B0604020202020204" pitchFamily="34" charset="0"/>
              </a:rPr>
              <a:t> suppressors and oncogenes in the compendium</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204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3487" y="234619"/>
            <a:ext cx="9646920" cy="523220"/>
          </a:xfrm>
          <a:prstGeom prst="rect">
            <a:avLst/>
          </a:prstGeom>
        </p:spPr>
        <p:txBody>
          <a:bodyPr wrap="square">
            <a:spAutoFit/>
          </a:bodyPr>
          <a:lstStyle/>
          <a:p>
            <a:r>
              <a:rPr lang="en-US" altLang="zh-CN" sz="2800" b="1" dirty="0">
                <a:solidFill>
                  <a:srgbClr val="222222"/>
                </a:solidFill>
                <a:latin typeface="Arial" panose="020B0604020202020204" pitchFamily="34" charset="0"/>
                <a:cs typeface="Arial" panose="020B0604020202020204" pitchFamily="34" charset="0"/>
              </a:rPr>
              <a:t>Fig. 9: The past, present and future of cancer genomics</a:t>
            </a:r>
            <a:endParaRPr lang="zh-CN" altLang="en-US"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794634" y="1260538"/>
            <a:ext cx="6524625" cy="5324475"/>
          </a:xfrm>
          <a:prstGeom prst="rect">
            <a:avLst/>
          </a:prstGeom>
        </p:spPr>
      </p:pic>
    </p:spTree>
    <p:extLst>
      <p:ext uri="{BB962C8B-B14F-4D97-AF65-F5344CB8AC3E}">
        <p14:creationId xmlns:p14="http://schemas.microsoft.com/office/powerpoint/2010/main" val="1560703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5608" y="2944832"/>
            <a:ext cx="9725226" cy="646331"/>
          </a:xfrm>
          <a:prstGeom prst="rect">
            <a:avLst/>
          </a:prstGeom>
          <a:noFill/>
        </p:spPr>
        <p:txBody>
          <a:bodyPr wrap="none" rtlCol="0">
            <a:spAutoFit/>
          </a:bodyPr>
          <a:lstStyle/>
          <a:p>
            <a:r>
              <a:rPr lang="en-US" altLang="zh-CN" sz="2800" b="1" dirty="0" smtClean="0">
                <a:latin typeface="Arial" panose="020B0604020202020204" pitchFamily="34" charset="0"/>
                <a:cs typeface="Arial" panose="020B0604020202020204" pitchFamily="34" charset="0"/>
              </a:rPr>
              <a:t>DNA mutational process and </a:t>
            </a:r>
            <a:r>
              <a:rPr lang="en-US" altLang="zh-CN" sz="3600" b="1" dirty="0" smtClean="0">
                <a:solidFill>
                  <a:srgbClr val="FF0000"/>
                </a:solidFill>
                <a:latin typeface="Arial" panose="020B0604020202020204" pitchFamily="34" charset="0"/>
                <a:cs typeface="Arial" panose="020B0604020202020204" pitchFamily="34" charset="0"/>
              </a:rPr>
              <a:t>mutational signature</a:t>
            </a:r>
            <a:endParaRPr lang="zh-CN" altLang="en-US"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6611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2669" y="1846659"/>
            <a:ext cx="6576205" cy="5011341"/>
          </a:xfrm>
          <a:prstGeom prst="rect">
            <a:avLst/>
          </a:prstGeom>
        </p:spPr>
      </p:pic>
      <p:sp>
        <p:nvSpPr>
          <p:cNvPr id="3" name="TextBox 2"/>
          <p:cNvSpPr txBox="1"/>
          <p:nvPr/>
        </p:nvSpPr>
        <p:spPr>
          <a:xfrm>
            <a:off x="4864608" y="1613463"/>
            <a:ext cx="801501" cy="369332"/>
          </a:xfrm>
          <a:prstGeom prst="rect">
            <a:avLst/>
          </a:prstGeom>
          <a:noFill/>
        </p:spPr>
        <p:txBody>
          <a:bodyPr wrap="none" rtlCol="0">
            <a:spAutoFit/>
          </a:bodyPr>
          <a:lstStyle/>
          <a:p>
            <a:r>
              <a:rPr lang="en-US" altLang="zh-CN" dirty="0" smtClean="0"/>
              <a:t>ageing</a:t>
            </a:r>
            <a:endParaRPr lang="zh-CN" altLang="en-US" dirty="0"/>
          </a:p>
        </p:txBody>
      </p:sp>
      <p:sp>
        <p:nvSpPr>
          <p:cNvPr id="4" name="TextBox 3"/>
          <p:cNvSpPr txBox="1"/>
          <p:nvPr/>
        </p:nvSpPr>
        <p:spPr>
          <a:xfrm>
            <a:off x="5754809" y="2629852"/>
            <a:ext cx="946606" cy="369332"/>
          </a:xfrm>
          <a:prstGeom prst="rect">
            <a:avLst/>
          </a:prstGeom>
          <a:noFill/>
        </p:spPr>
        <p:txBody>
          <a:bodyPr wrap="none" rtlCol="0">
            <a:spAutoFit/>
          </a:bodyPr>
          <a:lstStyle/>
          <a:p>
            <a:r>
              <a:rPr lang="en-US" altLang="zh-CN" dirty="0" smtClean="0"/>
              <a:t>APOBEC</a:t>
            </a:r>
            <a:endParaRPr lang="zh-CN" altLang="en-US" dirty="0"/>
          </a:p>
        </p:txBody>
      </p:sp>
      <p:sp>
        <p:nvSpPr>
          <p:cNvPr id="5" name="TextBox 4"/>
          <p:cNvSpPr txBox="1"/>
          <p:nvPr/>
        </p:nvSpPr>
        <p:spPr>
          <a:xfrm>
            <a:off x="6701415" y="3047714"/>
            <a:ext cx="968535" cy="369332"/>
          </a:xfrm>
          <a:prstGeom prst="rect">
            <a:avLst/>
          </a:prstGeom>
          <a:noFill/>
        </p:spPr>
        <p:txBody>
          <a:bodyPr wrap="none" rtlCol="0">
            <a:spAutoFit/>
          </a:bodyPr>
          <a:lstStyle/>
          <a:p>
            <a:r>
              <a:rPr lang="en-US" altLang="zh-CN" dirty="0" smtClean="0"/>
              <a:t>smoking</a:t>
            </a:r>
            <a:endParaRPr lang="zh-CN" altLang="en-US" dirty="0"/>
          </a:p>
        </p:txBody>
      </p:sp>
      <p:sp>
        <p:nvSpPr>
          <p:cNvPr id="6" name="TextBox 5"/>
          <p:cNvSpPr txBox="1"/>
          <p:nvPr/>
        </p:nvSpPr>
        <p:spPr>
          <a:xfrm>
            <a:off x="7222275" y="2128099"/>
            <a:ext cx="1953163" cy="369332"/>
          </a:xfrm>
          <a:prstGeom prst="rect">
            <a:avLst/>
          </a:prstGeom>
          <a:noFill/>
        </p:spPr>
        <p:txBody>
          <a:bodyPr wrap="none" rtlCol="0">
            <a:spAutoFit/>
          </a:bodyPr>
          <a:lstStyle/>
          <a:p>
            <a:r>
              <a:rPr lang="en-US" altLang="zh-CN" dirty="0" smtClean="0"/>
              <a:t>DNA repair defects</a:t>
            </a:r>
            <a:endParaRPr lang="zh-CN" altLang="en-US" dirty="0"/>
          </a:p>
        </p:txBody>
      </p:sp>
      <p:sp>
        <p:nvSpPr>
          <p:cNvPr id="7" name="TextBox 6"/>
          <p:cNvSpPr txBox="1"/>
          <p:nvPr/>
        </p:nvSpPr>
        <p:spPr>
          <a:xfrm>
            <a:off x="1856232" y="539960"/>
            <a:ext cx="8721747" cy="523220"/>
          </a:xfrm>
          <a:prstGeom prst="rect">
            <a:avLst/>
          </a:prstGeom>
          <a:noFill/>
        </p:spPr>
        <p:txBody>
          <a:bodyPr wrap="none" rtlCol="0">
            <a:spAutoFit/>
          </a:bodyPr>
          <a:lstStyle/>
          <a:p>
            <a:r>
              <a:rPr lang="en-US" altLang="zh-CN" sz="2800" b="1" dirty="0" smtClean="0">
                <a:latin typeface="Arial" panose="020B0604020202020204" pitchFamily="34" charset="0"/>
                <a:cs typeface="Arial" panose="020B0604020202020204" pitchFamily="34" charset="0"/>
              </a:rPr>
              <a:t>DNA mutational process and mutational signature</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7292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xmlns="" id="{B6EF529E-5F8E-EDD1-0EDC-4846BDAF48A4}"/>
              </a:ext>
            </a:extLst>
          </p:cNvPr>
          <p:cNvGraphicFramePr>
            <a:graphicFrameLocks noGrp="1"/>
          </p:cNvGraphicFramePr>
          <p:nvPr>
            <p:extLst/>
          </p:nvPr>
        </p:nvGraphicFramePr>
        <p:xfrm>
          <a:off x="2369128" y="539886"/>
          <a:ext cx="6738997" cy="5778227"/>
        </p:xfrm>
        <a:graphic>
          <a:graphicData uri="http://schemas.openxmlformats.org/drawingml/2006/table">
            <a:tbl>
              <a:tblPr firstRow="1" bandRow="1">
                <a:tableStyleId>{5C22544A-7EE6-4342-B048-85BDC9FD1C3A}</a:tableStyleId>
              </a:tblPr>
              <a:tblGrid>
                <a:gridCol w="1083767">
                  <a:extLst>
                    <a:ext uri="{9D8B030D-6E8A-4147-A177-3AD203B41FA5}">
                      <a16:colId xmlns:a16="http://schemas.microsoft.com/office/drawing/2014/main" xmlns="" val="1627884646"/>
                    </a:ext>
                  </a:extLst>
                </a:gridCol>
                <a:gridCol w="1288570">
                  <a:extLst>
                    <a:ext uri="{9D8B030D-6E8A-4147-A177-3AD203B41FA5}">
                      <a16:colId xmlns:a16="http://schemas.microsoft.com/office/drawing/2014/main" xmlns="" val="1762360496"/>
                    </a:ext>
                  </a:extLst>
                </a:gridCol>
                <a:gridCol w="2183330">
                  <a:extLst>
                    <a:ext uri="{9D8B030D-6E8A-4147-A177-3AD203B41FA5}">
                      <a16:colId xmlns:a16="http://schemas.microsoft.com/office/drawing/2014/main" xmlns="" val="3629325117"/>
                    </a:ext>
                  </a:extLst>
                </a:gridCol>
                <a:gridCol w="2183330">
                  <a:extLst>
                    <a:ext uri="{9D8B030D-6E8A-4147-A177-3AD203B41FA5}">
                      <a16:colId xmlns:a16="http://schemas.microsoft.com/office/drawing/2014/main" xmlns="" val="31590234"/>
                    </a:ext>
                  </a:extLst>
                </a:gridCol>
              </a:tblGrid>
              <a:tr h="337547">
                <a:tc>
                  <a:txBody>
                    <a:bodyPr/>
                    <a:lstStyle/>
                    <a:p>
                      <a:pPr algn="l"/>
                      <a:r>
                        <a:rPr lang="zh-CN" altLang="en-US" sz="1100" dirty="0">
                          <a:solidFill>
                            <a:schemeClr val="tx1"/>
                          </a:solidFill>
                        </a:rPr>
                        <a:t>项目名称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样本类型</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数据类型</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数据库大小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xmlns="" val="532613006"/>
                  </a:ext>
                </a:extLst>
              </a:tr>
              <a:tr h="564380">
                <a:tc>
                  <a:txBody>
                    <a:bodyPr/>
                    <a:lstStyle/>
                    <a:p>
                      <a:r>
                        <a:rPr lang="en-US" altLang="zh-CN" sz="1100" dirty="0">
                          <a:solidFill>
                            <a:schemeClr val="tx1"/>
                          </a:solidFill>
                        </a:rPr>
                        <a:t>TCGA</a:t>
                      </a:r>
                    </a:p>
                  </a:txBody>
                  <a:tcPr>
                    <a:lnT w="38100" cmpd="sng">
                      <a:noFill/>
                    </a:lnT>
                    <a:solidFill>
                      <a:schemeClr val="bg1">
                        <a:lumMod val="85000"/>
                      </a:schemeClr>
                    </a:solidFill>
                  </a:tcPr>
                </a:tc>
                <a:tc>
                  <a:txBody>
                    <a:bodyPr/>
                    <a:lstStyle/>
                    <a:p>
                      <a:r>
                        <a:rPr lang="zh-CN" altLang="en-US" sz="1100" dirty="0">
                          <a:solidFill>
                            <a:schemeClr val="tx1"/>
                          </a:solidFill>
                        </a:rPr>
                        <a:t>原发性癌症、匹配的正常样本、一些转移性样本</a:t>
                      </a:r>
                    </a:p>
                  </a:txBody>
                  <a:tcPr>
                    <a:lnT w="38100" cmpd="sng">
                      <a:noFill/>
                    </a:lnT>
                    <a:solidFill>
                      <a:schemeClr val="bg1">
                        <a:lumMod val="85000"/>
                      </a:schemeClr>
                    </a:solidFill>
                  </a:tcPr>
                </a:tc>
                <a:tc>
                  <a:txBody>
                    <a:bodyPr/>
                    <a:lstStyle/>
                    <a:p>
                      <a:r>
                        <a:rPr lang="zh-CN" altLang="en-US" sz="1100" dirty="0">
                          <a:solidFill>
                            <a:schemeClr val="tx1"/>
                          </a:solidFill>
                        </a:rPr>
                        <a:t>基因表达、</a:t>
                      </a:r>
                      <a:r>
                        <a:rPr lang="en" altLang="zh-CN" sz="1100" dirty="0">
                          <a:solidFill>
                            <a:schemeClr val="tx1"/>
                          </a:solidFill>
                        </a:rPr>
                        <a:t>DNA </a:t>
                      </a:r>
                      <a:r>
                        <a:rPr lang="zh-CN" altLang="en-US" sz="1100" dirty="0">
                          <a:solidFill>
                            <a:schemeClr val="tx1"/>
                          </a:solidFill>
                        </a:rPr>
                        <a:t>突变、</a:t>
                      </a:r>
                      <a:r>
                        <a:rPr lang="en" altLang="zh-CN" sz="1100" dirty="0">
                          <a:solidFill>
                            <a:schemeClr val="tx1"/>
                          </a:solidFill>
                        </a:rPr>
                        <a:t>DNA </a:t>
                      </a:r>
                      <a:r>
                        <a:rPr lang="zh-CN" altLang="en-US" sz="1100" dirty="0">
                          <a:solidFill>
                            <a:schemeClr val="tx1"/>
                          </a:solidFill>
                        </a:rPr>
                        <a:t>甲基化、染色质可及性、</a:t>
                      </a:r>
                      <a:r>
                        <a:rPr lang="en" altLang="zh-CN" sz="1100" dirty="0">
                          <a:solidFill>
                            <a:schemeClr val="tx1"/>
                          </a:solidFill>
                        </a:rPr>
                        <a:t>CNA</a:t>
                      </a:r>
                      <a:r>
                        <a:rPr lang="zh-CN" altLang="en" sz="1100" dirty="0">
                          <a:solidFill>
                            <a:schemeClr val="tx1"/>
                          </a:solidFill>
                        </a:rPr>
                        <a:t>、</a:t>
                      </a:r>
                      <a:r>
                        <a:rPr lang="zh-CN" altLang="en-US" sz="1100" dirty="0">
                          <a:solidFill>
                            <a:schemeClr val="tx1"/>
                          </a:solidFill>
                        </a:rPr>
                        <a:t>蛋白质表达、组织病理学图像</a:t>
                      </a:r>
                    </a:p>
                  </a:txBody>
                  <a:tcPr>
                    <a:lnT w="38100" cmpd="sng">
                      <a:noFill/>
                    </a:lnT>
                    <a:solidFill>
                      <a:schemeClr val="bg1">
                        <a:lumMod val="85000"/>
                      </a:schemeClr>
                    </a:solidFill>
                  </a:tcPr>
                </a:tc>
                <a:tc>
                  <a:txBody>
                    <a:bodyPr/>
                    <a:lstStyle/>
                    <a:p>
                      <a:r>
                        <a:rPr lang="zh-CN" altLang="en-US" sz="1100" dirty="0">
                          <a:solidFill>
                            <a:schemeClr val="tx1"/>
                          </a:solidFill>
                        </a:rPr>
                        <a:t>来自 </a:t>
                      </a:r>
                      <a:r>
                        <a:rPr lang="en-US" altLang="zh-CN" sz="1100" dirty="0">
                          <a:solidFill>
                            <a:schemeClr val="tx1"/>
                          </a:solidFill>
                        </a:rPr>
                        <a:t>33 </a:t>
                      </a:r>
                      <a:r>
                        <a:rPr lang="zh-CN" altLang="en-US" sz="1100" dirty="0">
                          <a:solidFill>
                            <a:schemeClr val="tx1"/>
                          </a:solidFill>
                        </a:rPr>
                        <a:t>种癌症类型的 </a:t>
                      </a:r>
                      <a:r>
                        <a:rPr lang="en-US" altLang="zh-CN" sz="1100" dirty="0">
                          <a:solidFill>
                            <a:schemeClr val="tx1"/>
                          </a:solidFill>
                        </a:rPr>
                        <a:t>11,315 </a:t>
                      </a:r>
                      <a:r>
                        <a:rPr lang="zh-CN" altLang="en-US" sz="1100" dirty="0">
                          <a:solidFill>
                            <a:schemeClr val="tx1"/>
                          </a:solidFill>
                        </a:rPr>
                        <a:t>个癌症基因组</a:t>
                      </a:r>
                    </a:p>
                  </a:txBody>
                  <a:tcPr>
                    <a:lnT w="38100" cmpd="sng">
                      <a:noFill/>
                    </a:lnT>
                    <a:solidFill>
                      <a:schemeClr val="bg1">
                        <a:lumMod val="85000"/>
                      </a:schemeClr>
                    </a:solidFill>
                  </a:tcPr>
                </a:tc>
                <a:extLst>
                  <a:ext uri="{0D108BD9-81ED-4DB2-BD59-A6C34878D82A}">
                    <a16:rowId xmlns:a16="http://schemas.microsoft.com/office/drawing/2014/main" xmlns="" val="276001964"/>
                  </a:ext>
                </a:extLst>
              </a:tr>
              <a:tr h="405196">
                <a:tc>
                  <a:txBody>
                    <a:bodyPr/>
                    <a:lstStyle/>
                    <a:p>
                      <a:r>
                        <a:rPr lang="en-US" altLang="zh-CN" sz="1100" dirty="0">
                          <a:solidFill>
                            <a:schemeClr val="tx1"/>
                          </a:solidFill>
                        </a:rPr>
                        <a:t>ICGC</a:t>
                      </a:r>
                      <a:endParaRPr lang="zh-CN" altLang="en-US" sz="1100" dirty="0">
                        <a:solidFill>
                          <a:schemeClr val="tx1"/>
                        </a:solidFill>
                      </a:endParaRPr>
                    </a:p>
                  </a:txBody>
                  <a:tcPr>
                    <a:solidFill>
                      <a:schemeClr val="bg1">
                        <a:lumMod val="65000"/>
                      </a:schemeClr>
                    </a:solidFill>
                  </a:tcPr>
                </a:tc>
                <a:tc>
                  <a:txBody>
                    <a:bodyPr/>
                    <a:lstStyle/>
                    <a:p>
                      <a:r>
                        <a:rPr lang="zh-CN" altLang="en-US" sz="1100" dirty="0">
                          <a:solidFill>
                            <a:schemeClr val="tx1"/>
                          </a:solidFill>
                        </a:rPr>
                        <a:t>原发性癌症、匹配的正常样本、一些转移性样本</a:t>
                      </a:r>
                    </a:p>
                  </a:txBody>
                  <a:tcPr>
                    <a:solidFill>
                      <a:schemeClr val="bg1">
                        <a:lumMod val="65000"/>
                      </a:schemeClr>
                    </a:solidFill>
                  </a:tcPr>
                </a:tc>
                <a:tc>
                  <a:txBody>
                    <a:bodyPr/>
                    <a:lstStyle/>
                    <a:p>
                      <a:r>
                        <a:rPr lang="zh-CN" altLang="en-US" sz="1100" dirty="0">
                          <a:solidFill>
                            <a:schemeClr val="tx1"/>
                          </a:solidFill>
                        </a:rPr>
                        <a:t>基因表达、</a:t>
                      </a:r>
                      <a:r>
                        <a:rPr lang="en" altLang="zh-CN" sz="1100" dirty="0">
                          <a:solidFill>
                            <a:schemeClr val="tx1"/>
                          </a:solidFill>
                        </a:rPr>
                        <a:t>DNA</a:t>
                      </a:r>
                      <a:r>
                        <a:rPr lang="zh-CN" altLang="en-US" sz="1100" dirty="0">
                          <a:solidFill>
                            <a:schemeClr val="tx1"/>
                          </a:solidFill>
                        </a:rPr>
                        <a:t>突变、</a:t>
                      </a:r>
                      <a:r>
                        <a:rPr lang="en" altLang="zh-CN" sz="1100" dirty="0">
                          <a:solidFill>
                            <a:schemeClr val="tx1"/>
                          </a:solidFill>
                        </a:rPr>
                        <a:t>DNA</a:t>
                      </a:r>
                      <a:r>
                        <a:rPr lang="zh-CN" altLang="en-US" sz="1100" dirty="0">
                          <a:solidFill>
                            <a:schemeClr val="tx1"/>
                          </a:solidFill>
                        </a:rPr>
                        <a:t>甲基化、</a:t>
                      </a:r>
                      <a:r>
                        <a:rPr lang="en" altLang="zh-CN" sz="1100" dirty="0">
                          <a:solidFill>
                            <a:schemeClr val="tx1"/>
                          </a:solidFill>
                        </a:rPr>
                        <a:t>CNA</a:t>
                      </a:r>
                      <a:r>
                        <a:rPr lang="zh-CN" altLang="en" sz="1100" dirty="0">
                          <a:solidFill>
                            <a:schemeClr val="tx1"/>
                          </a:solidFill>
                        </a:rPr>
                        <a:t>、</a:t>
                      </a:r>
                      <a:r>
                        <a:rPr lang="zh-CN" altLang="en-US" sz="1100" dirty="0">
                          <a:solidFill>
                            <a:schemeClr val="tx1"/>
                          </a:solidFill>
                        </a:rPr>
                        <a:t>蛋白表达</a:t>
                      </a:r>
                    </a:p>
                  </a:txBody>
                  <a:tcPr>
                    <a:solidFill>
                      <a:schemeClr val="bg1">
                        <a:lumMod val="65000"/>
                      </a:schemeClr>
                    </a:solidFill>
                  </a:tcPr>
                </a:tc>
                <a:tc>
                  <a:txBody>
                    <a:bodyPr/>
                    <a:lstStyle/>
                    <a:p>
                      <a:r>
                        <a:rPr lang="zh-CN" altLang="en-US" sz="1100" dirty="0">
                          <a:solidFill>
                            <a:schemeClr val="tx1"/>
                          </a:solidFill>
                        </a:rPr>
                        <a:t>来自 </a:t>
                      </a:r>
                      <a:r>
                        <a:rPr lang="en-US" altLang="zh-CN" sz="1100" dirty="0">
                          <a:solidFill>
                            <a:schemeClr val="tx1"/>
                          </a:solidFill>
                        </a:rPr>
                        <a:t>22 </a:t>
                      </a:r>
                      <a:r>
                        <a:rPr lang="zh-CN" altLang="en-US" sz="1100" dirty="0">
                          <a:solidFill>
                            <a:schemeClr val="tx1"/>
                          </a:solidFill>
                        </a:rPr>
                        <a:t>种癌症类型的 </a:t>
                      </a:r>
                      <a:r>
                        <a:rPr lang="en-US" altLang="zh-CN" sz="1100" dirty="0">
                          <a:solidFill>
                            <a:schemeClr val="tx1"/>
                          </a:solidFill>
                        </a:rPr>
                        <a:t>25,000 </a:t>
                      </a:r>
                      <a:r>
                        <a:rPr lang="zh-CN" altLang="en-US" sz="1100" dirty="0">
                          <a:solidFill>
                            <a:schemeClr val="tx1"/>
                          </a:solidFill>
                        </a:rPr>
                        <a:t>个癌症基因组</a:t>
                      </a:r>
                    </a:p>
                  </a:txBody>
                  <a:tcPr>
                    <a:solidFill>
                      <a:schemeClr val="bg1">
                        <a:lumMod val="65000"/>
                      </a:schemeClr>
                    </a:solidFill>
                  </a:tcPr>
                </a:tc>
                <a:extLst>
                  <a:ext uri="{0D108BD9-81ED-4DB2-BD59-A6C34878D82A}">
                    <a16:rowId xmlns:a16="http://schemas.microsoft.com/office/drawing/2014/main" xmlns="" val="3836757397"/>
                  </a:ext>
                </a:extLst>
              </a:tr>
              <a:tr h="356378">
                <a:tc>
                  <a:txBody>
                    <a:bodyPr/>
                    <a:lstStyle/>
                    <a:p>
                      <a:r>
                        <a:rPr lang="en-US" altLang="zh-CN" sz="1100" dirty="0">
                          <a:solidFill>
                            <a:schemeClr val="tx1"/>
                          </a:solidFill>
                        </a:rPr>
                        <a:t>PCAWG</a:t>
                      </a:r>
                      <a:endParaRPr lang="zh-CN" altLang="en-US" sz="1100" dirty="0">
                        <a:solidFill>
                          <a:schemeClr val="tx1"/>
                        </a:solidFill>
                      </a:endParaRPr>
                    </a:p>
                  </a:txBody>
                  <a:tcPr>
                    <a:solidFill>
                      <a:schemeClr val="bg1">
                        <a:lumMod val="85000"/>
                      </a:schemeClr>
                    </a:solidFill>
                  </a:tcPr>
                </a:tc>
                <a:tc>
                  <a:txBody>
                    <a:bodyPr/>
                    <a:lstStyle/>
                    <a:p>
                      <a:r>
                        <a:rPr lang="zh-CN" altLang="en-US" sz="1100" dirty="0">
                          <a:solidFill>
                            <a:schemeClr val="tx1"/>
                          </a:solidFill>
                        </a:rPr>
                        <a:t>样本来源于</a:t>
                      </a:r>
                      <a:r>
                        <a:rPr lang="en-US" altLang="zh-CN" sz="1100" dirty="0">
                          <a:solidFill>
                            <a:schemeClr val="tx1"/>
                          </a:solidFill>
                        </a:rPr>
                        <a:t>TCGA</a:t>
                      </a:r>
                      <a:r>
                        <a:rPr lang="zh-CN" altLang="en-US" sz="1100" dirty="0">
                          <a:solidFill>
                            <a:schemeClr val="tx1"/>
                          </a:solidFill>
                        </a:rPr>
                        <a:t>和</a:t>
                      </a:r>
                      <a:r>
                        <a:rPr lang="en-US" altLang="zh-CN" sz="1100" dirty="0">
                          <a:solidFill>
                            <a:schemeClr val="tx1"/>
                          </a:solidFill>
                        </a:rPr>
                        <a:t>ICGC</a:t>
                      </a:r>
                      <a:endParaRPr lang="zh-CN" altLang="en-US" sz="1100" dirty="0">
                        <a:solidFill>
                          <a:schemeClr val="tx1"/>
                        </a:solidFill>
                      </a:endParaRPr>
                    </a:p>
                  </a:txBody>
                  <a:tcPr>
                    <a:solidFill>
                      <a:schemeClr val="bg1">
                        <a:lumMod val="85000"/>
                      </a:schemeClr>
                    </a:solidFill>
                  </a:tcPr>
                </a:tc>
                <a:tc>
                  <a:txBody>
                    <a:bodyPr/>
                    <a:lstStyle/>
                    <a:p>
                      <a:r>
                        <a:rPr lang="zh-CN" altLang="en-US" sz="1100" dirty="0">
                          <a:solidFill>
                            <a:schemeClr val="tx1"/>
                          </a:solidFill>
                        </a:rPr>
                        <a:t>来自全基因组测序的 </a:t>
                      </a:r>
                      <a:r>
                        <a:rPr lang="en" altLang="zh-CN" sz="1100" dirty="0">
                          <a:solidFill>
                            <a:schemeClr val="tx1"/>
                          </a:solidFill>
                        </a:rPr>
                        <a:t>DNA </a:t>
                      </a:r>
                      <a:r>
                        <a:rPr lang="zh-CN" altLang="en-US" sz="1100" dirty="0">
                          <a:solidFill>
                            <a:schemeClr val="tx1"/>
                          </a:solidFill>
                        </a:rPr>
                        <a:t>变异</a:t>
                      </a:r>
                    </a:p>
                  </a:txBody>
                  <a:tcPr>
                    <a:solidFill>
                      <a:schemeClr val="bg1">
                        <a:lumMod val="85000"/>
                      </a:schemeClr>
                    </a:solidFill>
                  </a:tcPr>
                </a:tc>
                <a:tc>
                  <a:txBody>
                    <a:bodyPr/>
                    <a:lstStyle/>
                    <a:p>
                      <a:r>
                        <a:rPr lang="zh-CN" altLang="en-US" sz="1100" dirty="0">
                          <a:solidFill>
                            <a:schemeClr val="tx1"/>
                          </a:solidFill>
                        </a:rPr>
                        <a:t>来自 </a:t>
                      </a:r>
                      <a:r>
                        <a:rPr lang="en-US" altLang="zh-CN" sz="1100" dirty="0">
                          <a:solidFill>
                            <a:schemeClr val="tx1"/>
                          </a:solidFill>
                        </a:rPr>
                        <a:t>38 </a:t>
                      </a:r>
                      <a:r>
                        <a:rPr lang="zh-CN" altLang="en-US" sz="1100" dirty="0">
                          <a:solidFill>
                            <a:schemeClr val="tx1"/>
                          </a:solidFill>
                        </a:rPr>
                        <a:t>种肿瘤类型的 </a:t>
                      </a:r>
                      <a:r>
                        <a:rPr lang="en-US" altLang="zh-CN" sz="1100" dirty="0">
                          <a:solidFill>
                            <a:schemeClr val="tx1"/>
                          </a:solidFill>
                        </a:rPr>
                        <a:t>2,658 </a:t>
                      </a:r>
                      <a:r>
                        <a:rPr lang="zh-CN" altLang="en-US" sz="1100" dirty="0">
                          <a:solidFill>
                            <a:schemeClr val="tx1"/>
                          </a:solidFill>
                        </a:rPr>
                        <a:t>个癌症基因组</a:t>
                      </a:r>
                    </a:p>
                  </a:txBody>
                  <a:tcPr>
                    <a:solidFill>
                      <a:schemeClr val="bg1">
                        <a:lumMod val="85000"/>
                      </a:schemeClr>
                    </a:solidFill>
                  </a:tcPr>
                </a:tc>
                <a:extLst>
                  <a:ext uri="{0D108BD9-81ED-4DB2-BD59-A6C34878D82A}">
                    <a16:rowId xmlns:a16="http://schemas.microsoft.com/office/drawing/2014/main" xmlns="" val="3905446295"/>
                  </a:ext>
                </a:extLst>
              </a:tr>
              <a:tr h="405196">
                <a:tc>
                  <a:txBody>
                    <a:bodyPr/>
                    <a:lstStyle/>
                    <a:p>
                      <a:r>
                        <a:rPr lang="en-US" altLang="zh-CN" sz="1100" dirty="0">
                          <a:solidFill>
                            <a:schemeClr val="tx1"/>
                          </a:solidFill>
                        </a:rPr>
                        <a:t>LINCS</a:t>
                      </a:r>
                      <a:endParaRPr lang="zh-CN" altLang="en-US" sz="1100" dirty="0">
                        <a:solidFill>
                          <a:schemeClr val="tx1"/>
                        </a:solidFill>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人类</a:t>
                      </a:r>
                      <a:r>
                        <a:rPr lang="zh-CN" altLang="en-US" sz="1100" dirty="0">
                          <a:solidFill>
                            <a:schemeClr val="tx1"/>
                          </a:solidFill>
                          <a:effectLst/>
                        </a:rPr>
                        <a:t>细胞系</a:t>
                      </a:r>
                      <a:endParaRPr lang="en" altLang="zh-CN" sz="1100" dirty="0">
                        <a:solidFill>
                          <a:schemeClr val="tx1"/>
                        </a:solidFill>
                        <a:effectLst/>
                      </a:endParaRPr>
                    </a:p>
                  </a:txBody>
                  <a:tcPr>
                    <a:solidFill>
                      <a:schemeClr val="bg1">
                        <a:lumMod val="65000"/>
                      </a:schemeClr>
                    </a:solidFill>
                  </a:tcPr>
                </a:tc>
                <a:tc>
                  <a:txBody>
                    <a:bodyPr/>
                    <a:lstStyle/>
                    <a:p>
                      <a:r>
                        <a:rPr lang="zh-CN" altLang="en-US" sz="1100" dirty="0">
                          <a:solidFill>
                            <a:schemeClr val="tx1"/>
                          </a:solidFill>
                        </a:rPr>
                        <a:t>治疗或遗传扰动后的差异表达</a:t>
                      </a:r>
                    </a:p>
                  </a:txBody>
                  <a:tcPr>
                    <a:solidFill>
                      <a:schemeClr val="bg1">
                        <a:lumMod val="65000"/>
                      </a:schemeClr>
                    </a:solidFill>
                  </a:tcPr>
                </a:tc>
                <a:tc>
                  <a:txBody>
                    <a:bodyPr/>
                    <a:lstStyle/>
                    <a:p>
                      <a:r>
                        <a:rPr lang="en-US" altLang="zh-CN" sz="1100" dirty="0">
                          <a:solidFill>
                            <a:schemeClr val="tx1"/>
                          </a:solidFill>
                        </a:rPr>
                        <a:t>50 </a:t>
                      </a:r>
                      <a:r>
                        <a:rPr lang="zh-CN" altLang="en-US" sz="1100" dirty="0">
                          <a:solidFill>
                            <a:schemeClr val="tx1"/>
                          </a:solidFill>
                        </a:rPr>
                        <a:t>种细胞类型中的 </a:t>
                      </a:r>
                      <a:r>
                        <a:rPr lang="en-US" altLang="zh-CN" sz="1100" dirty="0">
                          <a:solidFill>
                            <a:schemeClr val="tx1"/>
                          </a:solidFill>
                        </a:rPr>
                        <a:t>140 </a:t>
                      </a:r>
                      <a:r>
                        <a:rPr lang="zh-CN" altLang="en-US" sz="1100" dirty="0">
                          <a:solidFill>
                            <a:schemeClr val="tx1"/>
                          </a:solidFill>
                        </a:rPr>
                        <a:t>万个基因表达谱，主要关注于大约 </a:t>
                      </a:r>
                      <a:r>
                        <a:rPr lang="en-US" altLang="zh-CN" sz="1100" dirty="0">
                          <a:solidFill>
                            <a:schemeClr val="tx1"/>
                          </a:solidFill>
                        </a:rPr>
                        <a:t>1,000 </a:t>
                      </a:r>
                      <a:r>
                        <a:rPr lang="zh-CN" altLang="en-US" sz="1100" dirty="0">
                          <a:solidFill>
                            <a:schemeClr val="tx1"/>
                          </a:solidFill>
                        </a:rPr>
                        <a:t>个标志性基因</a:t>
                      </a:r>
                    </a:p>
                  </a:txBody>
                  <a:tcPr>
                    <a:solidFill>
                      <a:schemeClr val="bg1">
                        <a:lumMod val="65000"/>
                      </a:schemeClr>
                    </a:solidFill>
                  </a:tcPr>
                </a:tc>
                <a:extLst>
                  <a:ext uri="{0D108BD9-81ED-4DB2-BD59-A6C34878D82A}">
                    <a16:rowId xmlns:a16="http://schemas.microsoft.com/office/drawing/2014/main" xmlns="" val="323899429"/>
                  </a:ext>
                </a:extLst>
              </a:tr>
              <a:tr h="405196">
                <a:tc>
                  <a:txBody>
                    <a:bodyPr/>
                    <a:lstStyle/>
                    <a:p>
                      <a:r>
                        <a:rPr lang="en-US" altLang="zh-CN" sz="1100" dirty="0">
                          <a:solidFill>
                            <a:schemeClr val="tx1"/>
                          </a:solidFill>
                        </a:rPr>
                        <a:t>CCLE</a:t>
                      </a:r>
                      <a:endParaRPr lang="zh-CN" altLang="en-US" sz="1100" dirty="0">
                        <a:solidFill>
                          <a:schemeClr val="tx1"/>
                        </a:solidFill>
                      </a:endParaRP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人类</a:t>
                      </a:r>
                      <a:r>
                        <a:rPr lang="zh-CN" altLang="en-US" sz="1100" dirty="0">
                          <a:solidFill>
                            <a:schemeClr val="tx1"/>
                          </a:solidFill>
                          <a:effectLst/>
                        </a:rPr>
                        <a:t>肿瘤细胞系</a:t>
                      </a:r>
                      <a:endParaRPr lang="en" altLang="zh-CN" sz="1100" dirty="0">
                        <a:solidFill>
                          <a:schemeClr val="tx1"/>
                        </a:solidFill>
                        <a:effectLst/>
                      </a:endParaRPr>
                    </a:p>
                  </a:txBody>
                  <a:tcPr>
                    <a:solidFill>
                      <a:schemeClr val="bg1">
                        <a:lumMod val="85000"/>
                      </a:schemeClr>
                    </a:solidFill>
                  </a:tcPr>
                </a:tc>
                <a:tc>
                  <a:txBody>
                    <a:bodyPr/>
                    <a:lstStyle/>
                    <a:p>
                      <a:r>
                        <a:rPr lang="zh-CN" altLang="en-US" sz="1100" dirty="0">
                          <a:solidFill>
                            <a:schemeClr val="tx1"/>
                          </a:solidFill>
                        </a:rPr>
                        <a:t>基因表达、</a:t>
                      </a:r>
                      <a:r>
                        <a:rPr lang="en" altLang="zh-CN" sz="1100" dirty="0">
                          <a:solidFill>
                            <a:schemeClr val="tx1"/>
                          </a:solidFill>
                        </a:rPr>
                        <a:t>DNA </a:t>
                      </a:r>
                      <a:r>
                        <a:rPr lang="zh-CN" altLang="en-US" sz="1100" dirty="0">
                          <a:solidFill>
                            <a:schemeClr val="tx1"/>
                          </a:solidFill>
                        </a:rPr>
                        <a:t>突变、启动子甲基化、</a:t>
                      </a:r>
                      <a:r>
                        <a:rPr lang="en" altLang="zh-CN" sz="1100" dirty="0">
                          <a:solidFill>
                            <a:schemeClr val="tx1"/>
                          </a:solidFill>
                        </a:rPr>
                        <a:t>CNA</a:t>
                      </a:r>
                      <a:r>
                        <a:rPr lang="zh-CN" altLang="en" sz="1100" dirty="0">
                          <a:solidFill>
                            <a:schemeClr val="tx1"/>
                          </a:solidFill>
                        </a:rPr>
                        <a:t>、</a:t>
                      </a:r>
                      <a:r>
                        <a:rPr lang="zh-CN" altLang="en-US" sz="1100" dirty="0">
                          <a:solidFill>
                            <a:schemeClr val="tx1"/>
                          </a:solidFill>
                        </a:rPr>
                        <a:t>代谢组学、药物敏感性、</a:t>
                      </a:r>
                      <a:r>
                        <a:rPr lang="en" altLang="zh-CN" sz="1100" dirty="0">
                          <a:solidFill>
                            <a:schemeClr val="tx1"/>
                          </a:solidFill>
                        </a:rPr>
                        <a:t>CRISPR/RNAi </a:t>
                      </a:r>
                      <a:r>
                        <a:rPr lang="zh-CN" altLang="en-US" sz="1100" dirty="0">
                          <a:solidFill>
                            <a:schemeClr val="tx1"/>
                          </a:solidFill>
                        </a:rPr>
                        <a:t>全基因组筛选、一些靶标的蛋白质表达</a:t>
                      </a:r>
                    </a:p>
                  </a:txBody>
                  <a:tcPr>
                    <a:solidFill>
                      <a:schemeClr val="bg1">
                        <a:lumMod val="85000"/>
                      </a:schemeClr>
                    </a:solidFill>
                  </a:tcPr>
                </a:tc>
                <a:tc>
                  <a:txBody>
                    <a:bodyPr/>
                    <a:lstStyle/>
                    <a:p>
                      <a:r>
                        <a:rPr lang="en-US" altLang="zh-CN" sz="1100" dirty="0">
                          <a:solidFill>
                            <a:schemeClr val="tx1"/>
                          </a:solidFill>
                        </a:rPr>
                        <a:t>1,072 </a:t>
                      </a:r>
                      <a:r>
                        <a:rPr lang="zh-CN" altLang="en-US" sz="1100" dirty="0">
                          <a:solidFill>
                            <a:schemeClr val="tx1"/>
                          </a:solidFill>
                        </a:rPr>
                        <a:t>个细胞系</a:t>
                      </a:r>
                    </a:p>
                  </a:txBody>
                  <a:tcPr>
                    <a:solidFill>
                      <a:schemeClr val="bg1">
                        <a:lumMod val="85000"/>
                      </a:schemeClr>
                    </a:solidFill>
                  </a:tcPr>
                </a:tc>
                <a:extLst>
                  <a:ext uri="{0D108BD9-81ED-4DB2-BD59-A6C34878D82A}">
                    <a16:rowId xmlns:a16="http://schemas.microsoft.com/office/drawing/2014/main" xmlns="" val="2196399393"/>
                  </a:ext>
                </a:extLst>
              </a:tr>
              <a:tr h="405196">
                <a:tc>
                  <a:txBody>
                    <a:bodyPr/>
                    <a:lstStyle/>
                    <a:p>
                      <a:r>
                        <a:rPr lang="en-US" altLang="zh-CN" sz="1100" dirty="0">
                          <a:solidFill>
                            <a:schemeClr val="tx1"/>
                          </a:solidFill>
                        </a:rPr>
                        <a:t>CPTAC</a:t>
                      </a:r>
                      <a:endParaRPr lang="zh-CN" altLang="en-US" sz="1100" dirty="0">
                        <a:solidFill>
                          <a:schemeClr val="tx1"/>
                        </a:solidFill>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人类肿瘤</a:t>
                      </a:r>
                      <a:r>
                        <a:rPr lang="zh-CN" altLang="en-US" sz="1100" dirty="0">
                          <a:solidFill>
                            <a:schemeClr val="tx1"/>
                          </a:solidFill>
                          <a:effectLst/>
                        </a:rPr>
                        <a:t>和正常组织</a:t>
                      </a:r>
                      <a:endParaRPr lang="en" altLang="zh-CN" sz="1100" dirty="0">
                        <a:solidFill>
                          <a:schemeClr val="tx1"/>
                        </a:solidFill>
                        <a:effectLst/>
                      </a:endParaRPr>
                    </a:p>
                  </a:txBody>
                  <a:tcPr>
                    <a:solidFill>
                      <a:schemeClr val="bg1">
                        <a:lumMod val="65000"/>
                      </a:schemeClr>
                    </a:solidFill>
                  </a:tcPr>
                </a:tc>
                <a:tc>
                  <a:txBody>
                    <a:bodyPr/>
                    <a:lstStyle/>
                    <a:p>
                      <a:r>
                        <a:rPr lang="zh-CN" altLang="en-US" sz="1100" dirty="0">
                          <a:solidFill>
                            <a:schemeClr val="tx1"/>
                          </a:solidFill>
                        </a:rPr>
                        <a:t>蛋白质表达和翻译后修饰</a:t>
                      </a:r>
                    </a:p>
                  </a:txBody>
                  <a:tcPr>
                    <a:solidFill>
                      <a:schemeClr val="bg1">
                        <a:lumMod val="65000"/>
                      </a:schemeClr>
                    </a:solidFill>
                  </a:tcPr>
                </a:tc>
                <a:tc>
                  <a:txBody>
                    <a:bodyPr/>
                    <a:lstStyle/>
                    <a:p>
                      <a:r>
                        <a:rPr lang="zh-CN" altLang="en-US" sz="1100" dirty="0">
                          <a:solidFill>
                            <a:schemeClr val="tx1"/>
                          </a:solidFill>
                        </a:rPr>
                        <a:t>来自 </a:t>
                      </a:r>
                      <a:r>
                        <a:rPr lang="en-US" altLang="zh-CN" sz="1100" dirty="0">
                          <a:solidFill>
                            <a:schemeClr val="tx1"/>
                          </a:solidFill>
                        </a:rPr>
                        <a:t>14 </a:t>
                      </a:r>
                      <a:r>
                        <a:rPr lang="zh-CN" altLang="en-US" sz="1100" dirty="0">
                          <a:solidFill>
                            <a:schemeClr val="tx1"/>
                          </a:solidFill>
                        </a:rPr>
                        <a:t>个肿瘤部位的近 </a:t>
                      </a:r>
                      <a:r>
                        <a:rPr lang="en-US" altLang="zh-CN" sz="1100" dirty="0">
                          <a:solidFill>
                            <a:schemeClr val="tx1"/>
                          </a:solidFill>
                        </a:rPr>
                        <a:t>4,000 </a:t>
                      </a:r>
                      <a:r>
                        <a:rPr lang="zh-CN" altLang="en-US" sz="1100" dirty="0">
                          <a:solidFill>
                            <a:schemeClr val="tx1"/>
                          </a:solidFill>
                        </a:rPr>
                        <a:t>个样本</a:t>
                      </a:r>
                    </a:p>
                  </a:txBody>
                  <a:tcPr>
                    <a:solidFill>
                      <a:schemeClr val="bg1">
                        <a:lumMod val="65000"/>
                      </a:schemeClr>
                    </a:solidFill>
                  </a:tcPr>
                </a:tc>
                <a:extLst>
                  <a:ext uri="{0D108BD9-81ED-4DB2-BD59-A6C34878D82A}">
                    <a16:rowId xmlns:a16="http://schemas.microsoft.com/office/drawing/2014/main" xmlns="" val="907410721"/>
                  </a:ext>
                </a:extLst>
              </a:tr>
              <a:tr h="405196">
                <a:tc>
                  <a:txBody>
                    <a:bodyPr/>
                    <a:lstStyle/>
                    <a:p>
                      <a:r>
                        <a:rPr lang="en-US" altLang="zh-CN" sz="1100" dirty="0">
                          <a:solidFill>
                            <a:schemeClr val="tx1"/>
                          </a:solidFill>
                        </a:rPr>
                        <a:t>Human</a:t>
                      </a:r>
                      <a:r>
                        <a:rPr lang="zh-CN" altLang="en-US" sz="1100" dirty="0">
                          <a:solidFill>
                            <a:schemeClr val="tx1"/>
                          </a:solidFill>
                        </a:rPr>
                        <a:t> </a:t>
                      </a:r>
                      <a:r>
                        <a:rPr lang="en-US" altLang="zh-CN" sz="1100" dirty="0">
                          <a:solidFill>
                            <a:schemeClr val="tx1"/>
                          </a:solidFill>
                        </a:rPr>
                        <a:t>Protein</a:t>
                      </a:r>
                      <a:r>
                        <a:rPr lang="zh-CN" altLang="en-US" sz="1100" dirty="0">
                          <a:solidFill>
                            <a:schemeClr val="tx1"/>
                          </a:solidFill>
                        </a:rPr>
                        <a:t> </a:t>
                      </a:r>
                      <a:r>
                        <a:rPr lang="en-US" altLang="zh-CN" sz="1100" dirty="0">
                          <a:solidFill>
                            <a:schemeClr val="tx1"/>
                          </a:solidFill>
                        </a:rPr>
                        <a:t>Atlas</a:t>
                      </a:r>
                      <a:endParaRPr lang="zh-CN" altLang="en-US" sz="1100" dirty="0">
                        <a:solidFill>
                          <a:schemeClr val="tx1"/>
                        </a:solidFill>
                      </a:endParaRP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人类</a:t>
                      </a:r>
                      <a:r>
                        <a:rPr lang="zh-CN" altLang="en-US" sz="1100" dirty="0">
                          <a:solidFill>
                            <a:schemeClr val="tx1"/>
                          </a:solidFill>
                          <a:effectLst/>
                        </a:rPr>
                        <a:t>肿瘤，正常组织和细胞模型</a:t>
                      </a:r>
                      <a:endParaRPr lang="en" altLang="zh-CN" sz="1100" dirty="0">
                        <a:solidFill>
                          <a:schemeClr val="tx1"/>
                        </a:solidFill>
                        <a:effectLst/>
                      </a:endParaRPr>
                    </a:p>
                  </a:txBody>
                  <a:tcPr>
                    <a:solidFill>
                      <a:schemeClr val="bg1">
                        <a:lumMod val="85000"/>
                      </a:schemeClr>
                    </a:solidFill>
                  </a:tcPr>
                </a:tc>
                <a:tc>
                  <a:txBody>
                    <a:bodyPr/>
                    <a:lstStyle/>
                    <a:p>
                      <a:r>
                        <a:rPr lang="en" altLang="zh-CN" sz="1100" dirty="0">
                          <a:solidFill>
                            <a:schemeClr val="tx1"/>
                          </a:solidFill>
                        </a:rPr>
                        <a:t>IHC </a:t>
                      </a:r>
                      <a:r>
                        <a:rPr lang="zh-CN" altLang="en-US" sz="1100" dirty="0">
                          <a:solidFill>
                            <a:schemeClr val="tx1"/>
                          </a:solidFill>
                        </a:rPr>
                        <a:t>图像，基因表达</a:t>
                      </a:r>
                    </a:p>
                  </a:txBody>
                  <a:tcPr>
                    <a:solidFill>
                      <a:schemeClr val="bg1">
                        <a:lumMod val="85000"/>
                      </a:schemeClr>
                    </a:solidFill>
                  </a:tcPr>
                </a:tc>
                <a:tc>
                  <a:txBody>
                    <a:bodyPr/>
                    <a:lstStyle/>
                    <a:p>
                      <a:r>
                        <a:rPr lang="zh-CN" altLang="en-US" sz="1100" dirty="0">
                          <a:solidFill>
                            <a:schemeClr val="tx1"/>
                          </a:solidFill>
                        </a:rPr>
                        <a:t>大多数蛋白质编码基因的 </a:t>
                      </a:r>
                      <a:r>
                        <a:rPr lang="en-US" altLang="zh-CN" sz="1100" dirty="0">
                          <a:solidFill>
                            <a:schemeClr val="tx1"/>
                          </a:solidFill>
                        </a:rPr>
                        <a:t>310 </a:t>
                      </a:r>
                      <a:r>
                        <a:rPr lang="zh-CN" altLang="en-US" sz="1100" dirty="0">
                          <a:solidFill>
                            <a:schemeClr val="tx1"/>
                          </a:solidFill>
                        </a:rPr>
                        <a:t>万张带注释的 </a:t>
                      </a:r>
                      <a:r>
                        <a:rPr lang="en" altLang="zh-CN" sz="1100" dirty="0">
                          <a:solidFill>
                            <a:schemeClr val="tx1"/>
                          </a:solidFill>
                        </a:rPr>
                        <a:t>IHC </a:t>
                      </a:r>
                      <a:r>
                        <a:rPr lang="zh-CN" altLang="en-US" sz="1100" dirty="0">
                          <a:solidFill>
                            <a:schemeClr val="tx1"/>
                          </a:solidFill>
                        </a:rPr>
                        <a:t>组织图像，涵盖 </a:t>
                      </a:r>
                      <a:r>
                        <a:rPr lang="en-US" altLang="zh-CN" sz="1100" dirty="0">
                          <a:solidFill>
                            <a:schemeClr val="tx1"/>
                          </a:solidFill>
                        </a:rPr>
                        <a:t>17 </a:t>
                      </a:r>
                      <a:r>
                        <a:rPr lang="zh-CN" altLang="en-US" sz="1100" dirty="0">
                          <a:solidFill>
                            <a:schemeClr val="tx1"/>
                          </a:solidFill>
                        </a:rPr>
                        <a:t>种癌症类型</a:t>
                      </a:r>
                    </a:p>
                  </a:txBody>
                  <a:tcPr>
                    <a:solidFill>
                      <a:schemeClr val="bg1">
                        <a:lumMod val="85000"/>
                      </a:schemeClr>
                    </a:solidFill>
                  </a:tcPr>
                </a:tc>
                <a:extLst>
                  <a:ext uri="{0D108BD9-81ED-4DB2-BD59-A6C34878D82A}">
                    <a16:rowId xmlns:a16="http://schemas.microsoft.com/office/drawing/2014/main" xmlns="" val="3992260367"/>
                  </a:ext>
                </a:extLst>
              </a:tr>
              <a:tr h="405196">
                <a:tc>
                  <a:txBody>
                    <a:bodyPr/>
                    <a:lstStyle/>
                    <a:p>
                      <a:r>
                        <a:rPr lang="en-US" altLang="zh-CN" sz="1100" dirty="0">
                          <a:solidFill>
                            <a:schemeClr val="tx1"/>
                          </a:solidFill>
                        </a:rPr>
                        <a:t>GENIE</a:t>
                      </a:r>
                      <a:endParaRPr lang="zh-CN" altLang="en-US" sz="1100" dirty="0">
                        <a:solidFill>
                          <a:schemeClr val="tx1"/>
                        </a:solidFill>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人类肿瘤</a:t>
                      </a:r>
                      <a:endParaRPr lang="en" altLang="zh-CN" sz="1100" dirty="0">
                        <a:solidFill>
                          <a:schemeClr val="tx1"/>
                        </a:solidFill>
                        <a:effectLst/>
                      </a:endParaRPr>
                    </a:p>
                  </a:txBody>
                  <a:tcPr>
                    <a:solidFill>
                      <a:schemeClr val="bg1">
                        <a:lumMod val="65000"/>
                      </a:schemeClr>
                    </a:solidFill>
                  </a:tcPr>
                </a:tc>
                <a:tc>
                  <a:txBody>
                    <a:bodyPr/>
                    <a:lstStyle/>
                    <a:p>
                      <a:r>
                        <a:rPr lang="zh-CN" altLang="en-US" sz="1100" dirty="0">
                          <a:solidFill>
                            <a:schemeClr val="tx1"/>
                          </a:solidFill>
                        </a:rPr>
                        <a:t>外显子组突变集中于常见的癌症相关基因</a:t>
                      </a:r>
                    </a:p>
                  </a:txBody>
                  <a:tcPr>
                    <a:solidFill>
                      <a:schemeClr val="bg1">
                        <a:lumMod val="65000"/>
                      </a:schemeClr>
                    </a:solidFill>
                  </a:tcPr>
                </a:tc>
                <a:tc>
                  <a:txBody>
                    <a:bodyPr/>
                    <a:lstStyle/>
                    <a:p>
                      <a:r>
                        <a:rPr lang="zh-CN" altLang="en-US" sz="1100" dirty="0">
                          <a:solidFill>
                            <a:schemeClr val="tx1"/>
                          </a:solidFill>
                        </a:rPr>
                        <a:t>来自 </a:t>
                      </a:r>
                      <a:r>
                        <a:rPr lang="en-US" altLang="zh-CN" sz="1100" dirty="0">
                          <a:solidFill>
                            <a:schemeClr val="tx1"/>
                          </a:solidFill>
                        </a:rPr>
                        <a:t>110 </a:t>
                      </a:r>
                      <a:r>
                        <a:rPr lang="zh-CN" altLang="en-US" sz="1100" dirty="0">
                          <a:solidFill>
                            <a:schemeClr val="tx1"/>
                          </a:solidFill>
                        </a:rPr>
                        <a:t>个癌症部位的 </a:t>
                      </a:r>
                      <a:r>
                        <a:rPr lang="en-US" altLang="zh-CN" sz="1100" dirty="0">
                          <a:solidFill>
                            <a:schemeClr val="tx1"/>
                          </a:solidFill>
                        </a:rPr>
                        <a:t>136,096 </a:t>
                      </a:r>
                      <a:r>
                        <a:rPr lang="zh-CN" altLang="en-US" sz="1100" dirty="0">
                          <a:solidFill>
                            <a:schemeClr val="tx1"/>
                          </a:solidFill>
                        </a:rPr>
                        <a:t>个病例</a:t>
                      </a:r>
                    </a:p>
                  </a:txBody>
                  <a:tcPr>
                    <a:solidFill>
                      <a:schemeClr val="bg1">
                        <a:lumMod val="65000"/>
                      </a:schemeClr>
                    </a:solidFill>
                  </a:tcPr>
                </a:tc>
                <a:extLst>
                  <a:ext uri="{0D108BD9-81ED-4DB2-BD59-A6C34878D82A}">
                    <a16:rowId xmlns:a16="http://schemas.microsoft.com/office/drawing/2014/main" xmlns="" val="2785295369"/>
                  </a:ext>
                </a:extLst>
              </a:tr>
              <a:tr h="405196">
                <a:tc>
                  <a:txBody>
                    <a:bodyPr/>
                    <a:lstStyle/>
                    <a:p>
                      <a:r>
                        <a:rPr lang="en-US" altLang="zh-CN" sz="1100" dirty="0">
                          <a:solidFill>
                            <a:schemeClr val="tx1"/>
                          </a:solidFill>
                        </a:rPr>
                        <a:t>CAMELYON</a:t>
                      </a:r>
                      <a:endParaRPr lang="zh-CN" altLang="en-US" sz="1100" dirty="0">
                        <a:solidFill>
                          <a:schemeClr val="tx1"/>
                        </a:solidFill>
                      </a:endParaRP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solidFill>
                            <a:schemeClr val="tx1"/>
                          </a:solidFill>
                          <a:effectLst/>
                        </a:rPr>
                        <a:t>转移性乳腺癌患者的前哨淋巴结</a:t>
                      </a:r>
                      <a:endParaRPr lang="en" altLang="zh-CN" sz="1100" dirty="0">
                        <a:solidFill>
                          <a:schemeClr val="tx1"/>
                        </a:solidFill>
                        <a:effectLst/>
                      </a:endParaRPr>
                    </a:p>
                  </a:txBody>
                  <a:tcPr>
                    <a:solidFill>
                      <a:schemeClr val="bg1">
                        <a:lumMod val="85000"/>
                      </a:schemeClr>
                    </a:solidFill>
                  </a:tcPr>
                </a:tc>
                <a:tc>
                  <a:txBody>
                    <a:bodyPr/>
                    <a:lstStyle/>
                    <a:p>
                      <a:r>
                        <a:rPr lang="en" altLang="zh-CN" sz="1100" dirty="0">
                          <a:solidFill>
                            <a:schemeClr val="tx1"/>
                          </a:solidFill>
                        </a:rPr>
                        <a:t>H&amp;E </a:t>
                      </a:r>
                      <a:r>
                        <a:rPr lang="zh-CN" altLang="en-US" sz="1100" dirty="0">
                          <a:solidFill>
                            <a:schemeClr val="tx1"/>
                          </a:solidFill>
                        </a:rPr>
                        <a:t>染色载玻片</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solidFill>
                            <a:schemeClr val="tx1"/>
                          </a:solidFill>
                        </a:rPr>
                        <a:t>1,399 </a:t>
                      </a:r>
                      <a:r>
                        <a:rPr lang="zh-CN" altLang="en-US" sz="1100" dirty="0">
                          <a:solidFill>
                            <a:schemeClr val="tx1"/>
                          </a:solidFill>
                        </a:rPr>
                        <a:t>张带有转移区域病理学注释的</a:t>
                      </a:r>
                      <a:r>
                        <a:rPr lang="en" altLang="zh-CN" sz="1100" dirty="0">
                          <a:solidFill>
                            <a:schemeClr val="tx1"/>
                          </a:solidFill>
                        </a:rPr>
                        <a:t>whole-slide</a:t>
                      </a:r>
                      <a:r>
                        <a:rPr lang="zh-CN" altLang="en-US" sz="1100" dirty="0">
                          <a:solidFill>
                            <a:schemeClr val="tx1"/>
                          </a:solidFill>
                        </a:rPr>
                        <a:t>图像</a:t>
                      </a:r>
                    </a:p>
                  </a:txBody>
                  <a:tcPr>
                    <a:solidFill>
                      <a:schemeClr val="bg1">
                        <a:lumMod val="85000"/>
                      </a:schemeClr>
                    </a:solidFill>
                  </a:tcPr>
                </a:tc>
                <a:extLst>
                  <a:ext uri="{0D108BD9-81ED-4DB2-BD59-A6C34878D82A}">
                    <a16:rowId xmlns:a16="http://schemas.microsoft.com/office/drawing/2014/main" xmlns="" val="1069349953"/>
                  </a:ext>
                </a:extLst>
              </a:tr>
              <a:tr h="405196">
                <a:tc>
                  <a:txBody>
                    <a:bodyPr/>
                    <a:lstStyle/>
                    <a:p>
                      <a:r>
                        <a:rPr lang="en-US" altLang="zh-CN" sz="1100" dirty="0">
                          <a:solidFill>
                            <a:schemeClr val="tx1"/>
                          </a:solidFill>
                        </a:rPr>
                        <a:t>TARGET</a:t>
                      </a:r>
                      <a:endParaRPr lang="zh-CN" altLang="en-US" sz="1100" dirty="0">
                        <a:solidFill>
                          <a:schemeClr val="tx1"/>
                        </a:solidFill>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100" dirty="0">
                          <a:solidFill>
                            <a:schemeClr val="tx1"/>
                          </a:solidFill>
                          <a:effectLst/>
                        </a:rPr>
                        <a:t>儿科</a:t>
                      </a:r>
                      <a:r>
                        <a:rPr lang="zh-CN" altLang="en-US" sz="1100" dirty="0">
                          <a:solidFill>
                            <a:schemeClr val="tx1"/>
                          </a:solidFill>
                          <a:effectLst/>
                        </a:rPr>
                        <a:t>癌症</a:t>
                      </a:r>
                      <a:endParaRPr lang="en" altLang="zh-CN" sz="1100" dirty="0">
                        <a:solidFill>
                          <a:schemeClr val="tx1"/>
                        </a:solidFill>
                        <a:effectLst/>
                      </a:endParaRPr>
                    </a:p>
                  </a:txBody>
                  <a:tcPr>
                    <a:solidFill>
                      <a:schemeClr val="bg1">
                        <a:lumMod val="65000"/>
                      </a:schemeClr>
                    </a:solidFill>
                  </a:tcPr>
                </a:tc>
                <a:tc>
                  <a:txBody>
                    <a:bodyPr/>
                    <a:lstStyle/>
                    <a:p>
                      <a:r>
                        <a:rPr lang="zh-CN" altLang="en-US" sz="1100" dirty="0">
                          <a:solidFill>
                            <a:schemeClr val="tx1"/>
                          </a:solidFill>
                        </a:rPr>
                        <a:t>基因表达、</a:t>
                      </a:r>
                      <a:r>
                        <a:rPr lang="en" altLang="zh-CN" sz="1100" dirty="0">
                          <a:solidFill>
                            <a:schemeClr val="tx1"/>
                          </a:solidFill>
                        </a:rPr>
                        <a:t>DNA </a:t>
                      </a:r>
                      <a:r>
                        <a:rPr lang="zh-CN" altLang="en-US" sz="1100" dirty="0">
                          <a:solidFill>
                            <a:schemeClr val="tx1"/>
                          </a:solidFill>
                        </a:rPr>
                        <a:t>突变（全基因组和全外显子组测序）、</a:t>
                      </a:r>
                      <a:r>
                        <a:rPr lang="en" altLang="zh-CN" sz="1100" dirty="0">
                          <a:solidFill>
                            <a:schemeClr val="tx1"/>
                          </a:solidFill>
                        </a:rPr>
                        <a:t>DNA </a:t>
                      </a:r>
                      <a:r>
                        <a:rPr lang="zh-CN" altLang="en-US" sz="1100" dirty="0">
                          <a:solidFill>
                            <a:schemeClr val="tx1"/>
                          </a:solidFill>
                        </a:rPr>
                        <a:t>甲基化</a:t>
                      </a:r>
                    </a:p>
                  </a:txBody>
                  <a:tcPr>
                    <a:solidFill>
                      <a:schemeClr val="bg1">
                        <a:lumMod val="65000"/>
                      </a:schemeClr>
                    </a:solidFill>
                  </a:tcPr>
                </a:tc>
                <a:tc>
                  <a:txBody>
                    <a:bodyPr/>
                    <a:lstStyle/>
                    <a:p>
                      <a:r>
                        <a:rPr lang="en-US" altLang="zh-CN" sz="1100" dirty="0">
                          <a:solidFill>
                            <a:schemeClr val="tx1"/>
                          </a:solidFill>
                        </a:rPr>
                        <a:t>6,196 </a:t>
                      </a:r>
                      <a:r>
                        <a:rPr lang="zh-CN" altLang="en-US" sz="1100" dirty="0">
                          <a:solidFill>
                            <a:schemeClr val="tx1"/>
                          </a:solidFill>
                        </a:rPr>
                        <a:t>个癌症基因组，涵盖 </a:t>
                      </a:r>
                      <a:r>
                        <a:rPr lang="en-US" altLang="zh-CN" sz="1100" dirty="0">
                          <a:solidFill>
                            <a:schemeClr val="tx1"/>
                          </a:solidFill>
                        </a:rPr>
                        <a:t>9 </a:t>
                      </a:r>
                      <a:r>
                        <a:rPr lang="zh-CN" altLang="en-US" sz="1100" dirty="0">
                          <a:solidFill>
                            <a:schemeClr val="tx1"/>
                          </a:solidFill>
                        </a:rPr>
                        <a:t>种癌症类型</a:t>
                      </a:r>
                    </a:p>
                  </a:txBody>
                  <a:tcPr>
                    <a:solidFill>
                      <a:schemeClr val="bg1">
                        <a:lumMod val="65000"/>
                      </a:schemeClr>
                    </a:solidFill>
                  </a:tcPr>
                </a:tc>
                <a:extLst>
                  <a:ext uri="{0D108BD9-81ED-4DB2-BD59-A6C34878D82A}">
                    <a16:rowId xmlns:a16="http://schemas.microsoft.com/office/drawing/2014/main" xmlns="" val="2720139127"/>
                  </a:ext>
                </a:extLst>
              </a:tr>
            </a:tbl>
          </a:graphicData>
        </a:graphic>
      </p:graphicFrame>
    </p:spTree>
    <p:extLst>
      <p:ext uri="{BB962C8B-B14F-4D97-AF65-F5344CB8AC3E}">
        <p14:creationId xmlns:p14="http://schemas.microsoft.com/office/powerpoint/2010/main" val="1593314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2873" y="782598"/>
            <a:ext cx="6647974" cy="646331"/>
          </a:xfrm>
          <a:prstGeom prst="rect">
            <a:avLst/>
          </a:prstGeom>
          <a:noFill/>
        </p:spPr>
        <p:txBody>
          <a:bodyPr wrap="none" rtlCol="0">
            <a:spAutoFit/>
          </a:bodyPr>
          <a:lstStyle/>
          <a:p>
            <a:r>
              <a:rPr lang="en-US" altLang="zh-CN" sz="3600" b="1" dirty="0" smtClean="0">
                <a:latin typeface="Arial" panose="020B0604020202020204" pitchFamily="34" charset="0"/>
                <a:cs typeface="Arial" panose="020B0604020202020204" pitchFamily="34" charset="0"/>
              </a:rPr>
              <a:t>Mutational signature analysis</a:t>
            </a:r>
            <a:endParaRPr lang="zh-CN" altLang="en-US" sz="3600" b="1" dirty="0">
              <a:latin typeface="Arial" panose="020B0604020202020204" pitchFamily="34" charset="0"/>
              <a:cs typeface="Arial" panose="020B0604020202020204" pitchFamily="34" charset="0"/>
            </a:endParaRPr>
          </a:p>
        </p:txBody>
      </p:sp>
      <p:sp>
        <p:nvSpPr>
          <p:cNvPr id="12" name="TextBox 11"/>
          <p:cNvSpPr txBox="1"/>
          <p:nvPr/>
        </p:nvSpPr>
        <p:spPr>
          <a:xfrm>
            <a:off x="1088136" y="1890144"/>
            <a:ext cx="4203395" cy="400110"/>
          </a:xfrm>
          <a:prstGeom prst="rect">
            <a:avLst/>
          </a:prstGeom>
          <a:noFill/>
        </p:spPr>
        <p:txBody>
          <a:bodyPr wrap="none" rtlCol="0">
            <a:spAutoFit/>
          </a:bodyPr>
          <a:lstStyle/>
          <a:p>
            <a:r>
              <a:rPr lang="en-US" altLang="zh-CN" sz="2000" b="1" dirty="0" smtClean="0">
                <a:latin typeface="Arial" panose="020B0604020202020204" pitchFamily="34" charset="0"/>
                <a:cs typeface="Arial" panose="020B0604020202020204" pitchFamily="34" charset="0"/>
              </a:rPr>
              <a:t>1</a:t>
            </a:r>
            <a:r>
              <a:rPr lang="zh-CN" altLang="en-US" sz="2000" b="1" dirty="0" smtClean="0">
                <a:latin typeface="Arial" panose="020B0604020202020204" pitchFamily="34" charset="0"/>
                <a:cs typeface="Arial" panose="020B0604020202020204" pitchFamily="34" charset="0"/>
              </a:rPr>
              <a:t>，</a:t>
            </a:r>
            <a:r>
              <a:rPr lang="en-US" altLang="zh-CN" sz="2000" b="1" dirty="0" smtClean="0">
                <a:latin typeface="Arial" panose="020B0604020202020204" pitchFamily="34" charset="0"/>
                <a:cs typeface="Arial" panose="020B0604020202020204" pitchFamily="34" charset="0"/>
              </a:rPr>
              <a:t>Signature extraction methods</a:t>
            </a:r>
            <a:endParaRPr lang="zh-CN" altLang="en-US" sz="2000" b="1" dirty="0">
              <a:latin typeface="Arial" panose="020B0604020202020204" pitchFamily="34" charset="0"/>
              <a:cs typeface="Arial" panose="020B0604020202020204" pitchFamily="34" charset="0"/>
            </a:endParaRPr>
          </a:p>
        </p:txBody>
      </p:sp>
      <p:sp>
        <p:nvSpPr>
          <p:cNvPr id="13" name="TextBox 12"/>
          <p:cNvSpPr txBox="1"/>
          <p:nvPr/>
        </p:nvSpPr>
        <p:spPr>
          <a:xfrm>
            <a:off x="1088136" y="3794760"/>
            <a:ext cx="5498621" cy="400110"/>
          </a:xfrm>
          <a:prstGeom prst="rect">
            <a:avLst/>
          </a:prstGeom>
          <a:noFill/>
        </p:spPr>
        <p:txBody>
          <a:bodyPr wrap="none" rtlCol="0">
            <a:spAutoFit/>
          </a:bodyPr>
          <a:lstStyle/>
          <a:p>
            <a:r>
              <a:rPr lang="en-US" altLang="zh-CN" sz="2000" b="1" dirty="0" smtClean="0">
                <a:latin typeface="Arial" panose="020B0604020202020204" pitchFamily="34" charset="0"/>
                <a:cs typeface="Arial" panose="020B0604020202020204" pitchFamily="34" charset="0"/>
              </a:rPr>
              <a:t>2</a:t>
            </a:r>
            <a:r>
              <a:rPr lang="zh-CN" altLang="en-US" sz="2000" b="1" dirty="0" smtClean="0">
                <a:latin typeface="Arial" panose="020B0604020202020204" pitchFamily="34" charset="0"/>
                <a:cs typeface="Arial" panose="020B0604020202020204" pitchFamily="34" charset="0"/>
              </a:rPr>
              <a:t>，</a:t>
            </a:r>
            <a:r>
              <a:rPr lang="en-US" altLang="zh-CN" sz="2000" b="1" dirty="0" smtClean="0">
                <a:latin typeface="Arial" panose="020B0604020202020204" pitchFamily="34" charset="0"/>
                <a:cs typeface="Arial" panose="020B0604020202020204" pitchFamily="34" charset="0"/>
              </a:rPr>
              <a:t>Signatures in cancer precision medicine</a:t>
            </a:r>
            <a:endParaRPr lang="zh-CN" altLang="en-US" sz="2000" b="1" dirty="0">
              <a:latin typeface="Arial" panose="020B0604020202020204" pitchFamily="34" charset="0"/>
              <a:cs typeface="Arial" panose="020B0604020202020204" pitchFamily="34" charset="0"/>
            </a:endParaRPr>
          </a:p>
        </p:txBody>
      </p:sp>
      <p:sp>
        <p:nvSpPr>
          <p:cNvPr id="14" name="TextBox 13"/>
          <p:cNvSpPr txBox="1"/>
          <p:nvPr/>
        </p:nvSpPr>
        <p:spPr>
          <a:xfrm>
            <a:off x="2060567" y="4309498"/>
            <a:ext cx="1864613" cy="369332"/>
          </a:xfrm>
          <a:prstGeom prst="rect">
            <a:avLst/>
          </a:prstGeom>
          <a:noFill/>
        </p:spPr>
        <p:txBody>
          <a:bodyPr wrap="none" rtlCol="0">
            <a:spAutoFit/>
          </a:bodyPr>
          <a:lstStyle/>
          <a:p>
            <a:r>
              <a:rPr lang="en-US" altLang="zh-CN" b="1" dirty="0" smtClean="0">
                <a:latin typeface="Arial" panose="020B0604020202020204" pitchFamily="34" charset="0"/>
                <a:cs typeface="Arial" panose="020B0604020202020204" pitchFamily="34" charset="0"/>
              </a:rPr>
              <a:t>HRD prediction</a:t>
            </a:r>
            <a:endParaRPr lang="zh-CN" altLang="en-US" b="1" dirty="0">
              <a:latin typeface="Arial" panose="020B0604020202020204" pitchFamily="34" charset="0"/>
              <a:cs typeface="Arial" panose="020B0604020202020204" pitchFamily="34" charset="0"/>
            </a:endParaRPr>
          </a:p>
        </p:txBody>
      </p:sp>
      <p:sp>
        <p:nvSpPr>
          <p:cNvPr id="7" name="TextBox 6"/>
          <p:cNvSpPr txBox="1"/>
          <p:nvPr/>
        </p:nvSpPr>
        <p:spPr>
          <a:xfrm>
            <a:off x="2060567" y="4738594"/>
            <a:ext cx="2620076" cy="276999"/>
          </a:xfrm>
          <a:prstGeom prst="rect">
            <a:avLst/>
          </a:prstGeom>
          <a:noFill/>
        </p:spPr>
        <p:txBody>
          <a:bodyPr wrap="none" rtlCol="0">
            <a:spAutoFit/>
          </a:bodyPr>
          <a:lstStyle/>
          <a:p>
            <a:r>
              <a:rPr lang="en-US" altLang="zh-CN" sz="1200" dirty="0" smtClean="0">
                <a:solidFill>
                  <a:srgbClr val="FF0000"/>
                </a:solidFill>
              </a:rPr>
              <a:t>APOBEC signature and immunotherapy</a:t>
            </a:r>
            <a:endParaRPr lang="zh-CN" altLang="en-US" sz="1200" dirty="0">
              <a:solidFill>
                <a:srgbClr val="FF0000"/>
              </a:solidFill>
            </a:endParaRPr>
          </a:p>
        </p:txBody>
      </p:sp>
      <p:sp>
        <p:nvSpPr>
          <p:cNvPr id="8" name="TextBox 7"/>
          <p:cNvSpPr txBox="1"/>
          <p:nvPr/>
        </p:nvSpPr>
        <p:spPr>
          <a:xfrm>
            <a:off x="2060567" y="5004211"/>
            <a:ext cx="2296334" cy="276999"/>
          </a:xfrm>
          <a:prstGeom prst="rect">
            <a:avLst/>
          </a:prstGeom>
          <a:noFill/>
        </p:spPr>
        <p:txBody>
          <a:bodyPr wrap="none" rtlCol="0">
            <a:spAutoFit/>
          </a:bodyPr>
          <a:lstStyle/>
          <a:p>
            <a:r>
              <a:rPr lang="en-US" altLang="zh-CN" sz="1200" dirty="0" smtClean="0"/>
              <a:t>CNA burden and cancer prognosis</a:t>
            </a:r>
            <a:endParaRPr lang="zh-CN" altLang="en-US" sz="1200" dirty="0"/>
          </a:p>
        </p:txBody>
      </p:sp>
      <p:sp>
        <p:nvSpPr>
          <p:cNvPr id="9" name="TextBox 8"/>
          <p:cNvSpPr txBox="1"/>
          <p:nvPr/>
        </p:nvSpPr>
        <p:spPr>
          <a:xfrm>
            <a:off x="2060567" y="5291693"/>
            <a:ext cx="2428037" cy="276999"/>
          </a:xfrm>
          <a:prstGeom prst="rect">
            <a:avLst/>
          </a:prstGeom>
          <a:noFill/>
        </p:spPr>
        <p:txBody>
          <a:bodyPr wrap="none" rtlCol="0">
            <a:spAutoFit/>
          </a:bodyPr>
          <a:lstStyle/>
          <a:p>
            <a:r>
              <a:rPr lang="en-US" altLang="zh-CN" sz="1200" dirty="0" smtClean="0">
                <a:solidFill>
                  <a:srgbClr val="FF0000"/>
                </a:solidFill>
              </a:rPr>
              <a:t>CNA signature and cancer prognosis</a:t>
            </a:r>
            <a:endParaRPr lang="zh-CN" altLang="en-US" sz="1200" dirty="0">
              <a:solidFill>
                <a:srgbClr val="FF0000"/>
              </a:solidFill>
            </a:endParaRPr>
          </a:p>
        </p:txBody>
      </p:sp>
      <p:sp>
        <p:nvSpPr>
          <p:cNvPr id="10" name="TextBox 9"/>
          <p:cNvSpPr txBox="1"/>
          <p:nvPr/>
        </p:nvSpPr>
        <p:spPr>
          <a:xfrm>
            <a:off x="2060567" y="5576041"/>
            <a:ext cx="3472938" cy="276999"/>
          </a:xfrm>
          <a:prstGeom prst="rect">
            <a:avLst/>
          </a:prstGeom>
          <a:noFill/>
        </p:spPr>
        <p:txBody>
          <a:bodyPr wrap="none" rtlCol="0">
            <a:spAutoFit/>
          </a:bodyPr>
          <a:lstStyle/>
          <a:p>
            <a:r>
              <a:rPr lang="en-US" altLang="zh-CN" sz="1200" dirty="0" smtClean="0"/>
              <a:t>Passenger mutation pattern and cancer classification</a:t>
            </a:r>
            <a:endParaRPr lang="zh-CN" altLang="en-US" sz="1200" dirty="0"/>
          </a:p>
        </p:txBody>
      </p:sp>
      <p:sp>
        <p:nvSpPr>
          <p:cNvPr id="11" name="TextBox 10"/>
          <p:cNvSpPr txBox="1"/>
          <p:nvPr/>
        </p:nvSpPr>
        <p:spPr>
          <a:xfrm>
            <a:off x="2060567" y="5841658"/>
            <a:ext cx="4253921" cy="276999"/>
          </a:xfrm>
          <a:prstGeom prst="rect">
            <a:avLst/>
          </a:prstGeom>
          <a:noFill/>
        </p:spPr>
        <p:txBody>
          <a:bodyPr wrap="none" rtlCol="0">
            <a:spAutoFit/>
          </a:bodyPr>
          <a:lstStyle/>
          <a:p>
            <a:r>
              <a:rPr lang="en-US" altLang="zh-CN" sz="1200" dirty="0" smtClean="0">
                <a:solidFill>
                  <a:srgbClr val="FF0000"/>
                </a:solidFill>
              </a:rPr>
              <a:t>Signature and cancer targeted therapy----metabolism perspective</a:t>
            </a:r>
            <a:endParaRPr lang="zh-CN" altLang="en-US" sz="1200" dirty="0">
              <a:solidFill>
                <a:srgbClr val="FF0000"/>
              </a:solidFill>
            </a:endParaRPr>
          </a:p>
        </p:txBody>
      </p:sp>
      <p:sp>
        <p:nvSpPr>
          <p:cNvPr id="3" name="TextBox 2"/>
          <p:cNvSpPr txBox="1"/>
          <p:nvPr/>
        </p:nvSpPr>
        <p:spPr>
          <a:xfrm>
            <a:off x="2060567" y="2542032"/>
            <a:ext cx="3105337" cy="338554"/>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Mutational signature methods</a:t>
            </a:r>
            <a:endParaRPr lang="zh-CN" altLang="en-US" sz="1600" b="1" dirty="0">
              <a:latin typeface="Arial" panose="020B0604020202020204" pitchFamily="34" charset="0"/>
              <a:cs typeface="Arial" panose="020B0604020202020204" pitchFamily="34" charset="0"/>
            </a:endParaRPr>
          </a:p>
        </p:txBody>
      </p:sp>
      <p:sp>
        <p:nvSpPr>
          <p:cNvPr id="16" name="TextBox 15"/>
          <p:cNvSpPr txBox="1"/>
          <p:nvPr/>
        </p:nvSpPr>
        <p:spPr>
          <a:xfrm>
            <a:off x="2060567" y="3125896"/>
            <a:ext cx="3284874" cy="338554"/>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Copy number signature method</a:t>
            </a:r>
            <a:endParaRPr lang="zh-CN" alt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9300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4688" y="2190095"/>
            <a:ext cx="9144000" cy="2185214"/>
          </a:xfrm>
          <a:prstGeom prst="rect">
            <a:avLst/>
          </a:prstGeom>
        </p:spPr>
        <p:txBody>
          <a:bodyPr wrap="square">
            <a:spAutoFit/>
          </a:bodyPr>
          <a:lstStyle/>
          <a:p>
            <a:r>
              <a:rPr lang="en-US" altLang="zh-CN" dirty="0" err="1">
                <a:solidFill>
                  <a:srgbClr val="222222"/>
                </a:solidFill>
                <a:latin typeface="-apple-system"/>
              </a:rPr>
              <a:t>Nik-Zainal</a:t>
            </a:r>
            <a:r>
              <a:rPr lang="en-US" altLang="zh-CN" dirty="0">
                <a:solidFill>
                  <a:srgbClr val="222222"/>
                </a:solidFill>
                <a:latin typeface="-apple-system"/>
              </a:rPr>
              <a:t>, S. et al. </a:t>
            </a:r>
            <a:endParaRPr lang="en-US" altLang="zh-CN" dirty="0" smtClean="0">
              <a:solidFill>
                <a:srgbClr val="222222"/>
              </a:solidFill>
              <a:latin typeface="-apple-system"/>
            </a:endParaRPr>
          </a:p>
          <a:p>
            <a:endParaRPr lang="en-US" altLang="zh-CN" dirty="0">
              <a:solidFill>
                <a:srgbClr val="222222"/>
              </a:solidFill>
              <a:latin typeface="-apple-system"/>
            </a:endParaRPr>
          </a:p>
          <a:p>
            <a:r>
              <a:rPr lang="en-US" altLang="zh-CN" sz="3200" b="1" dirty="0" smtClean="0">
                <a:solidFill>
                  <a:srgbClr val="222222"/>
                </a:solidFill>
                <a:latin typeface="Arial" panose="020B0604020202020204" pitchFamily="34" charset="0"/>
                <a:cs typeface="Arial" panose="020B0604020202020204" pitchFamily="34" charset="0"/>
              </a:rPr>
              <a:t>Mutational </a:t>
            </a:r>
            <a:r>
              <a:rPr lang="en-US" altLang="zh-CN" sz="3200" b="1" dirty="0">
                <a:solidFill>
                  <a:srgbClr val="222222"/>
                </a:solidFill>
                <a:latin typeface="Arial" panose="020B0604020202020204" pitchFamily="34" charset="0"/>
                <a:cs typeface="Arial" panose="020B0604020202020204" pitchFamily="34" charset="0"/>
              </a:rPr>
              <a:t>processes molding the genomes of 21 breast cancers</a:t>
            </a:r>
            <a:r>
              <a:rPr lang="en-US" altLang="zh-CN" sz="3200" b="1" dirty="0" smtClean="0">
                <a:solidFill>
                  <a:srgbClr val="222222"/>
                </a:solidFill>
                <a:latin typeface="Arial" panose="020B0604020202020204" pitchFamily="34" charset="0"/>
                <a:cs typeface="Arial" panose="020B0604020202020204" pitchFamily="34" charset="0"/>
              </a:rPr>
              <a:t>.</a:t>
            </a:r>
          </a:p>
          <a:p>
            <a:endParaRPr lang="en-US" altLang="zh-CN" dirty="0">
              <a:solidFill>
                <a:srgbClr val="222222"/>
              </a:solidFill>
              <a:latin typeface="-apple-system"/>
            </a:endParaRPr>
          </a:p>
          <a:p>
            <a:r>
              <a:rPr lang="en-US" altLang="zh-CN" dirty="0">
                <a:solidFill>
                  <a:srgbClr val="222222"/>
                </a:solidFill>
                <a:latin typeface="-apple-system"/>
              </a:rPr>
              <a:t> </a:t>
            </a:r>
            <a:r>
              <a:rPr lang="en-US" altLang="zh-CN" i="1" dirty="0">
                <a:solidFill>
                  <a:srgbClr val="222222"/>
                </a:solidFill>
                <a:latin typeface="-apple-system"/>
              </a:rPr>
              <a:t>Cell</a:t>
            </a:r>
            <a:r>
              <a:rPr lang="en-US" altLang="zh-CN" dirty="0">
                <a:solidFill>
                  <a:srgbClr val="222222"/>
                </a:solidFill>
                <a:latin typeface="-apple-system"/>
              </a:rPr>
              <a:t> </a:t>
            </a:r>
            <a:r>
              <a:rPr lang="en-US" altLang="zh-CN" b="1" dirty="0">
                <a:solidFill>
                  <a:srgbClr val="222222"/>
                </a:solidFill>
                <a:latin typeface="-apple-system"/>
              </a:rPr>
              <a:t>149</a:t>
            </a:r>
            <a:r>
              <a:rPr lang="en-US" altLang="zh-CN" dirty="0">
                <a:solidFill>
                  <a:srgbClr val="222222"/>
                </a:solidFill>
                <a:latin typeface="-apple-system"/>
              </a:rPr>
              <a:t>, 979–993 (2012)</a:t>
            </a:r>
            <a:endParaRPr lang="zh-CN" altLang="en-US" dirty="0"/>
          </a:p>
        </p:txBody>
      </p:sp>
    </p:spTree>
    <p:extLst>
      <p:ext uri="{BB962C8B-B14F-4D97-AF65-F5344CB8AC3E}">
        <p14:creationId xmlns:p14="http://schemas.microsoft.com/office/powerpoint/2010/main" val="2906011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1791" y="301752"/>
            <a:ext cx="4519329" cy="6400800"/>
          </a:xfrm>
          <a:prstGeom prst="rect">
            <a:avLst/>
          </a:prstGeom>
        </p:spPr>
      </p:pic>
      <p:sp>
        <p:nvSpPr>
          <p:cNvPr id="3" name="Rectangle 2"/>
          <p:cNvSpPr/>
          <p:nvPr/>
        </p:nvSpPr>
        <p:spPr>
          <a:xfrm>
            <a:off x="5626608" y="1158163"/>
            <a:ext cx="6096000" cy="830997"/>
          </a:xfrm>
          <a:prstGeom prst="rect">
            <a:avLst/>
          </a:prstGeom>
        </p:spPr>
        <p:txBody>
          <a:bodyPr>
            <a:spAutoFit/>
          </a:bodyPr>
          <a:lstStyle/>
          <a:p>
            <a:pPr algn="ctr"/>
            <a:r>
              <a:rPr lang="en-US" altLang="zh-CN" sz="2400" b="1" dirty="0">
                <a:solidFill>
                  <a:srgbClr val="323232"/>
                </a:solidFill>
                <a:latin typeface="Arial" panose="020B0604020202020204" pitchFamily="34" charset="0"/>
                <a:cs typeface="Arial" panose="020B0604020202020204" pitchFamily="34" charset="0"/>
              </a:rPr>
              <a:t>Figure 1. </a:t>
            </a:r>
            <a:r>
              <a:rPr lang="en-US" altLang="zh-CN" sz="2400" b="1" dirty="0">
                <a:solidFill>
                  <a:srgbClr val="2E2E2E"/>
                </a:solidFill>
                <a:latin typeface="Arial" panose="020B0604020202020204" pitchFamily="34" charset="0"/>
                <a:cs typeface="Arial" panose="020B0604020202020204" pitchFamily="34" charset="0"/>
                <a:hlinkClick r:id="rId3" tooltip="Learn more about Somatic Mutation from ScienceDirect's AI-generated Topic Pages"/>
              </a:rPr>
              <a:t>Somatic Mutation</a:t>
            </a:r>
            <a:r>
              <a:rPr lang="en-US" altLang="zh-CN" sz="2400" b="1" dirty="0">
                <a:solidFill>
                  <a:srgbClr val="323232"/>
                </a:solidFill>
                <a:latin typeface="Arial" panose="020B0604020202020204" pitchFamily="34" charset="0"/>
                <a:cs typeface="Arial" panose="020B0604020202020204" pitchFamily="34" charset="0"/>
              </a:rPr>
              <a:t> Profiles of 21 Breast Cancers</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4460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6445" y="750084"/>
            <a:ext cx="4400112" cy="5745965"/>
          </a:xfrm>
          <a:prstGeom prst="rect">
            <a:avLst/>
          </a:prstGeom>
        </p:spPr>
      </p:pic>
      <p:sp>
        <p:nvSpPr>
          <p:cNvPr id="3" name="Rectangle 2"/>
          <p:cNvSpPr/>
          <p:nvPr/>
        </p:nvSpPr>
        <p:spPr>
          <a:xfrm>
            <a:off x="5597652" y="1430197"/>
            <a:ext cx="6096000" cy="1384995"/>
          </a:xfrm>
          <a:prstGeom prst="rect">
            <a:avLst/>
          </a:prstGeom>
        </p:spPr>
        <p:txBody>
          <a:bodyPr>
            <a:spAutoFit/>
          </a:bodyPr>
          <a:lstStyle/>
          <a:p>
            <a:pPr algn="ctr"/>
            <a:r>
              <a:rPr lang="en-US" altLang="zh-CN" sz="2800" b="1" dirty="0">
                <a:solidFill>
                  <a:srgbClr val="323232"/>
                </a:solidFill>
                <a:latin typeface="Arial" panose="020B0604020202020204" pitchFamily="34" charset="0"/>
                <a:cs typeface="Arial" panose="020B0604020202020204" pitchFamily="34" charset="0"/>
              </a:rPr>
              <a:t>Figure S1. Selection of the Optimal Number of Signatures via the NMF Model Selection Framework</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8455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55929" y="628893"/>
            <a:ext cx="4512183" cy="6077798"/>
          </a:xfrm>
          <a:prstGeom prst="rect">
            <a:avLst/>
          </a:prstGeom>
        </p:spPr>
      </p:pic>
      <p:sp>
        <p:nvSpPr>
          <p:cNvPr id="4" name="Rectangle 3"/>
          <p:cNvSpPr/>
          <p:nvPr/>
        </p:nvSpPr>
        <p:spPr>
          <a:xfrm>
            <a:off x="5883402" y="1476160"/>
            <a:ext cx="6096000" cy="830997"/>
          </a:xfrm>
          <a:prstGeom prst="rect">
            <a:avLst/>
          </a:prstGeom>
        </p:spPr>
        <p:txBody>
          <a:bodyPr>
            <a:spAutoFit/>
          </a:bodyPr>
          <a:lstStyle/>
          <a:p>
            <a:r>
              <a:rPr lang="en-US" altLang="zh-CN" sz="2400" b="1" dirty="0">
                <a:solidFill>
                  <a:srgbClr val="323232"/>
                </a:solidFill>
                <a:latin typeface="Arial" panose="020B0604020202020204" pitchFamily="34" charset="0"/>
                <a:cs typeface="Arial" panose="020B0604020202020204" pitchFamily="34" charset="0"/>
              </a:rPr>
              <a:t>Figure 2. Five Mutational Signatures Extracted by NMF in 21 Breast Cancers</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3615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1461" y="512434"/>
            <a:ext cx="4333875" cy="6084390"/>
          </a:xfrm>
          <a:prstGeom prst="rect">
            <a:avLst/>
          </a:prstGeom>
        </p:spPr>
      </p:pic>
      <p:sp>
        <p:nvSpPr>
          <p:cNvPr id="3" name="Rectangle 2"/>
          <p:cNvSpPr/>
          <p:nvPr/>
        </p:nvSpPr>
        <p:spPr>
          <a:xfrm>
            <a:off x="5494782" y="960043"/>
            <a:ext cx="6096000" cy="830997"/>
          </a:xfrm>
          <a:prstGeom prst="rect">
            <a:avLst/>
          </a:prstGeom>
        </p:spPr>
        <p:txBody>
          <a:bodyPr>
            <a:spAutoFit/>
          </a:bodyPr>
          <a:lstStyle/>
          <a:p>
            <a:pPr algn="ctr"/>
            <a:r>
              <a:rPr lang="en-US" altLang="zh-CN" sz="2400" b="1" dirty="0">
                <a:solidFill>
                  <a:srgbClr val="323232"/>
                </a:solidFill>
                <a:latin typeface="Arial" panose="020B0604020202020204" pitchFamily="34" charset="0"/>
                <a:cs typeface="Arial" panose="020B0604020202020204" pitchFamily="34" charset="0"/>
              </a:rPr>
              <a:t>Figure 3. </a:t>
            </a:r>
            <a:r>
              <a:rPr lang="en-US" altLang="zh-CN" sz="2400" b="1" dirty="0" err="1">
                <a:solidFill>
                  <a:srgbClr val="323232"/>
                </a:solidFill>
                <a:latin typeface="Arial" panose="020B0604020202020204" pitchFamily="34" charset="0"/>
                <a:cs typeface="Arial" panose="020B0604020202020204" pitchFamily="34" charset="0"/>
              </a:rPr>
              <a:t>Kataegis</a:t>
            </a:r>
            <a:r>
              <a:rPr lang="en-US" altLang="zh-CN" sz="2400" b="1" dirty="0">
                <a:solidFill>
                  <a:srgbClr val="323232"/>
                </a:solidFill>
                <a:latin typeface="Arial" panose="020B0604020202020204" pitchFamily="34" charset="0"/>
                <a:cs typeface="Arial" panose="020B0604020202020204" pitchFamily="34" charset="0"/>
              </a:rPr>
              <a:t>, Regional </a:t>
            </a:r>
            <a:r>
              <a:rPr lang="en-US" altLang="zh-CN" sz="2400" b="1" dirty="0" err="1">
                <a:solidFill>
                  <a:srgbClr val="323232"/>
                </a:solidFill>
                <a:latin typeface="Arial" panose="020B0604020202020204" pitchFamily="34" charset="0"/>
                <a:cs typeface="Arial" panose="020B0604020202020204" pitchFamily="34" charset="0"/>
              </a:rPr>
              <a:t>Hypermutation</a:t>
            </a:r>
            <a:r>
              <a:rPr lang="en-US" altLang="zh-CN" sz="2400" b="1" dirty="0">
                <a:solidFill>
                  <a:srgbClr val="323232"/>
                </a:solidFill>
                <a:latin typeface="Arial" panose="020B0604020202020204" pitchFamily="34" charset="0"/>
                <a:cs typeface="Arial" panose="020B0604020202020204" pitchFamily="34" charset="0"/>
              </a:rPr>
              <a:t> of </a:t>
            </a:r>
            <a:r>
              <a:rPr lang="en-US" altLang="zh-CN" sz="2400" b="1" dirty="0">
                <a:solidFill>
                  <a:srgbClr val="2E2E2E"/>
                </a:solidFill>
                <a:latin typeface="Arial" panose="020B0604020202020204" pitchFamily="34" charset="0"/>
                <a:cs typeface="Arial" panose="020B0604020202020204" pitchFamily="34" charset="0"/>
                <a:hlinkClick r:id="rId3" tooltip="Learn more about Nucleic Acid Base Substitution from ScienceDirect's AI-generated Topic Pages"/>
              </a:rPr>
              <a:t>Base Substitutions</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883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0943" y="425175"/>
            <a:ext cx="4649724" cy="6160885"/>
          </a:xfrm>
          <a:prstGeom prst="rect">
            <a:avLst/>
          </a:prstGeom>
        </p:spPr>
      </p:pic>
      <p:sp>
        <p:nvSpPr>
          <p:cNvPr id="3" name="Rectangle 2"/>
          <p:cNvSpPr/>
          <p:nvPr/>
        </p:nvSpPr>
        <p:spPr>
          <a:xfrm>
            <a:off x="5465312" y="891352"/>
            <a:ext cx="6351873" cy="954107"/>
          </a:xfrm>
          <a:prstGeom prst="rect">
            <a:avLst/>
          </a:prstGeom>
        </p:spPr>
        <p:txBody>
          <a:bodyPr wrap="square">
            <a:spAutoFit/>
          </a:bodyPr>
          <a:lstStyle/>
          <a:p>
            <a:r>
              <a:rPr lang="en-US" altLang="zh-CN" sz="2800" b="1" dirty="0">
                <a:solidFill>
                  <a:srgbClr val="323232"/>
                </a:solidFill>
                <a:latin typeface="Arial" panose="020B0604020202020204" pitchFamily="34" charset="0"/>
                <a:cs typeface="Arial" panose="020B0604020202020204" pitchFamily="34" charset="0"/>
              </a:rPr>
              <a:t>Figure 4. Rainfall Plot for </a:t>
            </a:r>
            <a:r>
              <a:rPr lang="en-US" altLang="zh-CN" sz="2800" b="1" dirty="0">
                <a:solidFill>
                  <a:srgbClr val="2E2E2E"/>
                </a:solidFill>
                <a:latin typeface="Arial" panose="020B0604020202020204" pitchFamily="34" charset="0"/>
                <a:cs typeface="Arial" panose="020B0604020202020204" pitchFamily="34" charset="0"/>
                <a:hlinkClick r:id="rId3" tooltip="Learn more about Chromosome 6 from ScienceDirect's AI-generated Topic Pages"/>
              </a:rPr>
              <a:t>Chromosome 6</a:t>
            </a:r>
            <a:r>
              <a:rPr lang="en-US" altLang="zh-CN" sz="2800" b="1" dirty="0">
                <a:solidFill>
                  <a:srgbClr val="323232"/>
                </a:solidFill>
                <a:latin typeface="Arial" panose="020B0604020202020204" pitchFamily="34" charset="0"/>
                <a:cs typeface="Arial" panose="020B0604020202020204" pitchFamily="34" charset="0"/>
              </a:rPr>
              <a:t> of PD4107a</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0484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1224" y="1996732"/>
            <a:ext cx="9689592" cy="2400657"/>
          </a:xfrm>
          <a:prstGeom prst="rect">
            <a:avLst/>
          </a:prstGeom>
        </p:spPr>
        <p:txBody>
          <a:bodyPr wrap="square">
            <a:spAutoFit/>
          </a:bodyPr>
          <a:lstStyle/>
          <a:p>
            <a:r>
              <a:rPr lang="en-US" altLang="zh-CN" dirty="0" err="1">
                <a:solidFill>
                  <a:srgbClr val="222222"/>
                </a:solidFill>
                <a:latin typeface="-apple-system"/>
              </a:rPr>
              <a:t>Alexandrov</a:t>
            </a:r>
            <a:r>
              <a:rPr lang="en-US" altLang="zh-CN" dirty="0">
                <a:solidFill>
                  <a:srgbClr val="222222"/>
                </a:solidFill>
                <a:latin typeface="-apple-system"/>
              </a:rPr>
              <a:t>, L. B., </a:t>
            </a:r>
            <a:r>
              <a:rPr lang="en-US" altLang="zh-CN" dirty="0" err="1">
                <a:solidFill>
                  <a:srgbClr val="222222"/>
                </a:solidFill>
                <a:latin typeface="-apple-system"/>
              </a:rPr>
              <a:t>Nik-Zainal</a:t>
            </a:r>
            <a:r>
              <a:rPr lang="en-US" altLang="zh-CN" dirty="0">
                <a:solidFill>
                  <a:srgbClr val="222222"/>
                </a:solidFill>
                <a:latin typeface="-apple-system"/>
              </a:rPr>
              <a:t>, S., Wedge, D. C., Campbell, P. J. &amp; Stratton, M. R. </a:t>
            </a:r>
            <a:endParaRPr lang="en-US" altLang="zh-CN" dirty="0" smtClean="0">
              <a:solidFill>
                <a:srgbClr val="222222"/>
              </a:solidFill>
              <a:latin typeface="-apple-system"/>
            </a:endParaRPr>
          </a:p>
          <a:p>
            <a:endParaRPr lang="en-US" altLang="zh-CN" dirty="0" smtClean="0">
              <a:solidFill>
                <a:srgbClr val="222222"/>
              </a:solidFill>
              <a:latin typeface="-apple-system"/>
            </a:endParaRPr>
          </a:p>
          <a:p>
            <a:r>
              <a:rPr lang="en-US" altLang="zh-CN" sz="3200" b="1" dirty="0" smtClean="0">
                <a:solidFill>
                  <a:srgbClr val="222222"/>
                </a:solidFill>
                <a:latin typeface="Arial" panose="020B0604020202020204" pitchFamily="34" charset="0"/>
                <a:cs typeface="Arial" panose="020B0604020202020204" pitchFamily="34" charset="0"/>
              </a:rPr>
              <a:t>Deciphering </a:t>
            </a:r>
            <a:r>
              <a:rPr lang="en-US" altLang="zh-CN" sz="3200" b="1" dirty="0">
                <a:solidFill>
                  <a:srgbClr val="222222"/>
                </a:solidFill>
                <a:latin typeface="Arial" panose="020B0604020202020204" pitchFamily="34" charset="0"/>
                <a:cs typeface="Arial" panose="020B0604020202020204" pitchFamily="34" charset="0"/>
              </a:rPr>
              <a:t>signatures of mutational processes operative in human cancer.</a:t>
            </a:r>
            <a:r>
              <a:rPr lang="en-US" altLang="zh-CN" sz="3200" dirty="0">
                <a:solidFill>
                  <a:srgbClr val="222222"/>
                </a:solidFill>
                <a:latin typeface="Arial" panose="020B0604020202020204" pitchFamily="34" charset="0"/>
                <a:cs typeface="Arial" panose="020B0604020202020204" pitchFamily="34" charset="0"/>
              </a:rPr>
              <a:t> </a:t>
            </a:r>
            <a:endParaRPr lang="en-US" altLang="zh-CN" sz="3200" dirty="0" smtClean="0">
              <a:solidFill>
                <a:srgbClr val="222222"/>
              </a:solidFill>
              <a:latin typeface="Arial" panose="020B0604020202020204" pitchFamily="34" charset="0"/>
              <a:cs typeface="Arial" panose="020B0604020202020204" pitchFamily="34" charset="0"/>
            </a:endParaRPr>
          </a:p>
          <a:p>
            <a:endParaRPr lang="en-US" altLang="zh-CN" sz="3200" dirty="0" smtClean="0">
              <a:solidFill>
                <a:srgbClr val="222222"/>
              </a:solidFill>
              <a:latin typeface="Arial" panose="020B0604020202020204" pitchFamily="34" charset="0"/>
              <a:cs typeface="Arial" panose="020B0604020202020204" pitchFamily="34" charset="0"/>
            </a:endParaRPr>
          </a:p>
          <a:p>
            <a:r>
              <a:rPr lang="en-US" altLang="zh-CN" i="1" dirty="0" smtClean="0">
                <a:solidFill>
                  <a:srgbClr val="222222"/>
                </a:solidFill>
                <a:latin typeface="-apple-system"/>
              </a:rPr>
              <a:t>Cell </a:t>
            </a:r>
            <a:r>
              <a:rPr lang="en-US" altLang="zh-CN" i="1" dirty="0">
                <a:solidFill>
                  <a:srgbClr val="222222"/>
                </a:solidFill>
                <a:latin typeface="-apple-system"/>
              </a:rPr>
              <a:t>Rep.</a:t>
            </a:r>
            <a:r>
              <a:rPr lang="en-US" altLang="zh-CN" dirty="0">
                <a:solidFill>
                  <a:srgbClr val="222222"/>
                </a:solidFill>
                <a:latin typeface="-apple-system"/>
              </a:rPr>
              <a:t> </a:t>
            </a:r>
            <a:r>
              <a:rPr lang="en-US" altLang="zh-CN" b="1" dirty="0">
                <a:solidFill>
                  <a:srgbClr val="222222"/>
                </a:solidFill>
                <a:latin typeface="-apple-system"/>
              </a:rPr>
              <a:t>3</a:t>
            </a:r>
            <a:r>
              <a:rPr lang="en-US" altLang="zh-CN" dirty="0">
                <a:solidFill>
                  <a:srgbClr val="222222"/>
                </a:solidFill>
                <a:latin typeface="-apple-system"/>
              </a:rPr>
              <a:t>, 246–259 (2013)</a:t>
            </a:r>
            <a:endParaRPr lang="zh-CN" altLang="en-US" dirty="0"/>
          </a:p>
        </p:txBody>
      </p:sp>
    </p:spTree>
    <p:extLst>
      <p:ext uri="{BB962C8B-B14F-4D97-AF65-F5344CB8AC3E}">
        <p14:creationId xmlns:p14="http://schemas.microsoft.com/office/powerpoint/2010/main" val="3021526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3615" y="1492271"/>
            <a:ext cx="6439090" cy="5233331"/>
          </a:xfrm>
          <a:prstGeom prst="rect">
            <a:avLst/>
          </a:prstGeom>
        </p:spPr>
      </p:pic>
      <p:sp>
        <p:nvSpPr>
          <p:cNvPr id="3" name="Rectangle 2"/>
          <p:cNvSpPr/>
          <p:nvPr/>
        </p:nvSpPr>
        <p:spPr>
          <a:xfrm>
            <a:off x="1438656" y="271195"/>
            <a:ext cx="9589008" cy="954107"/>
          </a:xfrm>
          <a:prstGeom prst="rect">
            <a:avLst/>
          </a:prstGeom>
        </p:spPr>
        <p:txBody>
          <a:bodyPr wrap="square">
            <a:spAutoFit/>
          </a:bodyPr>
          <a:lstStyle/>
          <a:p>
            <a:pPr algn="ctr"/>
            <a:r>
              <a:rPr lang="en-US" altLang="zh-CN" sz="2800" b="1" dirty="0">
                <a:solidFill>
                  <a:srgbClr val="323232"/>
                </a:solidFill>
                <a:latin typeface="Arial" panose="020B0604020202020204" pitchFamily="34" charset="0"/>
                <a:cs typeface="Arial" panose="020B0604020202020204" pitchFamily="34" charset="0"/>
              </a:rPr>
              <a:t>Figure 1. Modeling Signatures of Mutational Processes Operative in Cancer Genomes</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960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93006" y="1257848"/>
            <a:ext cx="5816727" cy="5473088"/>
          </a:xfrm>
          <a:prstGeom prst="rect">
            <a:avLst/>
          </a:prstGeom>
        </p:spPr>
      </p:pic>
      <p:sp>
        <p:nvSpPr>
          <p:cNvPr id="3" name="Rectangle 2"/>
          <p:cNvSpPr/>
          <p:nvPr/>
        </p:nvSpPr>
        <p:spPr>
          <a:xfrm>
            <a:off x="822960" y="246888"/>
            <a:ext cx="9934002" cy="830997"/>
          </a:xfrm>
          <a:prstGeom prst="rect">
            <a:avLst/>
          </a:prstGeom>
        </p:spPr>
        <p:txBody>
          <a:bodyPr wrap="square">
            <a:spAutoFit/>
          </a:bodyPr>
          <a:lstStyle/>
          <a:p>
            <a:pPr algn="ctr"/>
            <a:r>
              <a:rPr lang="en-US" altLang="zh-CN" sz="2400" b="1" dirty="0">
                <a:solidFill>
                  <a:srgbClr val="323232"/>
                </a:solidFill>
                <a:latin typeface="Arial" panose="020B0604020202020204" pitchFamily="34" charset="0"/>
                <a:cs typeface="Arial" panose="020B0604020202020204" pitchFamily="34" charset="0"/>
              </a:rPr>
              <a:t>Figure 2. Deciphering Signatures of Mutational Processes from a Set of Simulated Mutational Catalogs from 100 Cancer Genomes</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1099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xmlns="" id="{35A5D84D-37C5-5F9A-9ED8-E33B624303AF}"/>
              </a:ext>
            </a:extLst>
          </p:cNvPr>
          <p:cNvGraphicFramePr>
            <a:graphicFrameLocks noGrp="1"/>
          </p:cNvGraphicFramePr>
          <p:nvPr>
            <p:extLst/>
          </p:nvPr>
        </p:nvGraphicFramePr>
        <p:xfrm>
          <a:off x="2493819" y="1163341"/>
          <a:ext cx="6738997" cy="4741907"/>
        </p:xfrm>
        <a:graphic>
          <a:graphicData uri="http://schemas.openxmlformats.org/drawingml/2006/table">
            <a:tbl>
              <a:tblPr firstRow="1" bandRow="1">
                <a:tableStyleId>{5C22544A-7EE6-4342-B048-85BDC9FD1C3A}</a:tableStyleId>
              </a:tblPr>
              <a:tblGrid>
                <a:gridCol w="1083767">
                  <a:extLst>
                    <a:ext uri="{9D8B030D-6E8A-4147-A177-3AD203B41FA5}">
                      <a16:colId xmlns:a16="http://schemas.microsoft.com/office/drawing/2014/main" xmlns="" val="1627884646"/>
                    </a:ext>
                  </a:extLst>
                </a:gridCol>
                <a:gridCol w="1288570">
                  <a:extLst>
                    <a:ext uri="{9D8B030D-6E8A-4147-A177-3AD203B41FA5}">
                      <a16:colId xmlns:a16="http://schemas.microsoft.com/office/drawing/2014/main" xmlns="" val="1762360496"/>
                    </a:ext>
                  </a:extLst>
                </a:gridCol>
                <a:gridCol w="2183330">
                  <a:extLst>
                    <a:ext uri="{9D8B030D-6E8A-4147-A177-3AD203B41FA5}">
                      <a16:colId xmlns:a16="http://schemas.microsoft.com/office/drawing/2014/main" xmlns="" val="3629325117"/>
                    </a:ext>
                  </a:extLst>
                </a:gridCol>
                <a:gridCol w="2183330">
                  <a:extLst>
                    <a:ext uri="{9D8B030D-6E8A-4147-A177-3AD203B41FA5}">
                      <a16:colId xmlns:a16="http://schemas.microsoft.com/office/drawing/2014/main" xmlns="" val="31590234"/>
                    </a:ext>
                  </a:extLst>
                </a:gridCol>
              </a:tblGrid>
              <a:tr h="337547">
                <a:tc>
                  <a:txBody>
                    <a:bodyPr/>
                    <a:lstStyle/>
                    <a:p>
                      <a:pPr algn="l"/>
                      <a:r>
                        <a:rPr lang="zh-CN" altLang="en-US" sz="1100" dirty="0">
                          <a:solidFill>
                            <a:schemeClr val="tx1"/>
                          </a:solidFill>
                        </a:rPr>
                        <a:t>数据库名称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数据集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数据大小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l"/>
                      <a:r>
                        <a:rPr lang="zh-CN" altLang="en-US" sz="1100" dirty="0">
                          <a:solidFill>
                            <a:schemeClr val="tx1"/>
                          </a:solidFill>
                        </a:rPr>
                        <a:t>简要描述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xmlns="" val="532613006"/>
                  </a:ext>
                </a:extLst>
              </a:tr>
              <a:tr h="564380">
                <a:tc>
                  <a:txBody>
                    <a:bodyPr/>
                    <a:lstStyle/>
                    <a:p>
                      <a:r>
                        <a:rPr lang="en-US" altLang="zh-CN" sz="1100" dirty="0">
                          <a:solidFill>
                            <a:schemeClr val="tx1"/>
                          </a:solidFill>
                        </a:rPr>
                        <a:t>GDC</a:t>
                      </a:r>
                    </a:p>
                  </a:txBody>
                  <a:tcPr>
                    <a:lnT w="38100" cmpd="sng">
                      <a:noFill/>
                    </a:lnT>
                    <a:solidFill>
                      <a:schemeClr val="bg1">
                        <a:lumMod val="85000"/>
                      </a:schemeClr>
                    </a:solidFill>
                  </a:tcPr>
                </a:tc>
                <a:tc>
                  <a:txBody>
                    <a:bodyPr/>
                    <a:lstStyle/>
                    <a:p>
                      <a:r>
                        <a:rPr lang="en-US" altLang="zh-CN" sz="1100" dirty="0">
                          <a:solidFill>
                            <a:schemeClr val="tx1"/>
                          </a:solidFill>
                        </a:rPr>
                        <a:t>20 </a:t>
                      </a:r>
                      <a:r>
                        <a:rPr lang="zh-CN" altLang="en-US" sz="1100" dirty="0">
                          <a:solidFill>
                            <a:schemeClr val="tx1"/>
                          </a:solidFill>
                        </a:rPr>
                        <a:t>个数据集合，包括 </a:t>
                      </a:r>
                      <a:r>
                        <a:rPr lang="en" altLang="zh-CN" sz="1100" dirty="0">
                          <a:solidFill>
                            <a:schemeClr val="tx1"/>
                          </a:solidFill>
                        </a:rPr>
                        <a:t>TCGA</a:t>
                      </a:r>
                      <a:r>
                        <a:rPr lang="zh-CN" altLang="en" sz="1100" dirty="0">
                          <a:solidFill>
                            <a:schemeClr val="tx1"/>
                          </a:solidFill>
                        </a:rPr>
                        <a:t>、</a:t>
                      </a:r>
                      <a:r>
                        <a:rPr lang="en" altLang="zh-CN" sz="1100" dirty="0">
                          <a:solidFill>
                            <a:schemeClr val="tx1"/>
                          </a:solidFill>
                        </a:rPr>
                        <a:t>TARGET</a:t>
                      </a:r>
                      <a:r>
                        <a:rPr lang="zh-CN" altLang="en" sz="1100" dirty="0">
                          <a:solidFill>
                            <a:schemeClr val="tx1"/>
                          </a:solidFill>
                        </a:rPr>
                        <a:t>、</a:t>
                      </a:r>
                      <a:r>
                        <a:rPr lang="en" altLang="zh-CN" sz="1100" dirty="0">
                          <a:solidFill>
                            <a:schemeClr val="tx1"/>
                          </a:solidFill>
                        </a:rPr>
                        <a:t>GENIE </a:t>
                      </a:r>
                      <a:r>
                        <a:rPr lang="zh-CN" altLang="en-US" sz="1100" dirty="0">
                          <a:solidFill>
                            <a:schemeClr val="tx1"/>
                          </a:solidFill>
                        </a:rPr>
                        <a:t>和 </a:t>
                      </a:r>
                      <a:r>
                        <a:rPr lang="en" altLang="zh-CN" sz="1100" dirty="0">
                          <a:solidFill>
                            <a:schemeClr val="tx1"/>
                          </a:solidFill>
                        </a:rPr>
                        <a:t>CPTAC</a:t>
                      </a:r>
                      <a:endParaRPr lang="zh-CN" altLang="en-US" sz="1100" dirty="0">
                        <a:solidFill>
                          <a:schemeClr val="tx1"/>
                        </a:solidFill>
                      </a:endParaRPr>
                    </a:p>
                  </a:txBody>
                  <a:tcPr>
                    <a:lnT w="38100" cmpd="sng">
                      <a:noFill/>
                    </a:lnT>
                    <a:solidFill>
                      <a:schemeClr val="bg1">
                        <a:lumMod val="85000"/>
                      </a:schemeClr>
                    </a:solidFill>
                  </a:tcPr>
                </a:tc>
                <a:tc>
                  <a:txBody>
                    <a:bodyPr/>
                    <a:lstStyle/>
                    <a:p>
                      <a:r>
                        <a:rPr lang="zh-CN" altLang="en-US" sz="1100" dirty="0">
                          <a:solidFill>
                            <a:schemeClr val="tx1"/>
                          </a:solidFill>
                        </a:rPr>
                        <a:t>来自 </a:t>
                      </a:r>
                      <a:r>
                        <a:rPr lang="en-US" altLang="zh-CN" sz="1100" dirty="0">
                          <a:solidFill>
                            <a:schemeClr val="tx1"/>
                          </a:solidFill>
                        </a:rPr>
                        <a:t>67 </a:t>
                      </a:r>
                      <a:r>
                        <a:rPr lang="zh-CN" altLang="en-US" sz="1100" dirty="0">
                          <a:solidFill>
                            <a:schemeClr val="tx1"/>
                          </a:solidFill>
                        </a:rPr>
                        <a:t>个原发癌部位的 </a:t>
                      </a:r>
                      <a:r>
                        <a:rPr lang="en-US" altLang="zh-CN" sz="1100" dirty="0">
                          <a:solidFill>
                            <a:schemeClr val="tx1"/>
                          </a:solidFill>
                        </a:rPr>
                        <a:t>85,552 </a:t>
                      </a:r>
                      <a:r>
                        <a:rPr lang="zh-CN" altLang="en-US" sz="1100" dirty="0">
                          <a:solidFill>
                            <a:schemeClr val="tx1"/>
                          </a:solidFill>
                        </a:rPr>
                        <a:t>个病例</a:t>
                      </a:r>
                    </a:p>
                  </a:txBody>
                  <a:tcPr>
                    <a:lnT w="38100" cmpd="sng">
                      <a:noFill/>
                    </a:lnT>
                    <a:solidFill>
                      <a:schemeClr val="bg1">
                        <a:lumMod val="85000"/>
                      </a:schemeClr>
                    </a:solidFill>
                  </a:tcPr>
                </a:tc>
                <a:tc>
                  <a:txBody>
                    <a:bodyPr/>
                    <a:lstStyle/>
                    <a:p>
                      <a:r>
                        <a:rPr lang="zh-CN" altLang="en-US" sz="1100" dirty="0">
                          <a:solidFill>
                            <a:schemeClr val="tx1"/>
                          </a:solidFill>
                        </a:rPr>
                        <a:t>为癌症研究界提供一个统一的存储库，支持跨基因组研究的数据共享</a:t>
                      </a:r>
                    </a:p>
                  </a:txBody>
                  <a:tcPr>
                    <a:lnT w="38100" cmpd="sng">
                      <a:noFill/>
                    </a:lnT>
                    <a:solidFill>
                      <a:schemeClr val="bg1">
                        <a:lumMod val="85000"/>
                      </a:schemeClr>
                    </a:solidFill>
                  </a:tcPr>
                </a:tc>
                <a:extLst>
                  <a:ext uri="{0D108BD9-81ED-4DB2-BD59-A6C34878D82A}">
                    <a16:rowId xmlns:a16="http://schemas.microsoft.com/office/drawing/2014/main" xmlns="" val="276001964"/>
                  </a:ext>
                </a:extLst>
              </a:tr>
              <a:tr h="405196">
                <a:tc>
                  <a:txBody>
                    <a:bodyPr/>
                    <a:lstStyle/>
                    <a:p>
                      <a:r>
                        <a:rPr lang="en-US" altLang="zh-CN" sz="1100" dirty="0">
                          <a:solidFill>
                            <a:schemeClr val="tx1"/>
                          </a:solidFill>
                        </a:rPr>
                        <a:t>IDC</a:t>
                      </a:r>
                      <a:endParaRPr lang="zh-CN" altLang="en-US" sz="1100" dirty="0">
                        <a:solidFill>
                          <a:schemeClr val="tx1"/>
                        </a:solidFill>
                      </a:endParaRPr>
                    </a:p>
                  </a:txBody>
                  <a:tcPr>
                    <a:solidFill>
                      <a:schemeClr val="bg1">
                        <a:lumMod val="65000"/>
                      </a:schemeClr>
                    </a:solidFill>
                  </a:tcPr>
                </a:tc>
                <a:tc>
                  <a:txBody>
                    <a:bodyPr/>
                    <a:lstStyle/>
                    <a:p>
                      <a:r>
                        <a:rPr lang="en-US" altLang="zh-CN" sz="1100" dirty="0">
                          <a:solidFill>
                            <a:schemeClr val="tx1"/>
                          </a:solidFill>
                        </a:rPr>
                        <a:t>115 </a:t>
                      </a:r>
                      <a:r>
                        <a:rPr lang="zh-CN" altLang="en-US" sz="1100" dirty="0">
                          <a:solidFill>
                            <a:schemeClr val="tx1"/>
                          </a:solidFill>
                        </a:rPr>
                        <a:t>个数据集合，包括来自 </a:t>
                      </a:r>
                      <a:r>
                        <a:rPr lang="en" altLang="zh-CN" sz="1100" dirty="0">
                          <a:solidFill>
                            <a:schemeClr val="tx1"/>
                          </a:solidFill>
                        </a:rPr>
                        <a:t>TCGA</a:t>
                      </a:r>
                      <a:r>
                        <a:rPr lang="zh-CN" altLang="en" sz="1100" dirty="0">
                          <a:solidFill>
                            <a:schemeClr val="tx1"/>
                          </a:solidFill>
                        </a:rPr>
                        <a:t>、</a:t>
                      </a:r>
                      <a:r>
                        <a:rPr lang="en" altLang="zh-CN" sz="1100" dirty="0">
                          <a:solidFill>
                            <a:schemeClr val="tx1"/>
                          </a:solidFill>
                        </a:rPr>
                        <a:t>CPTAC </a:t>
                      </a:r>
                      <a:r>
                        <a:rPr lang="zh-CN" altLang="en-US" sz="1100" dirty="0">
                          <a:solidFill>
                            <a:schemeClr val="tx1"/>
                          </a:solidFill>
                        </a:rPr>
                        <a:t>和其他项目</a:t>
                      </a:r>
                    </a:p>
                  </a:txBody>
                  <a:tcPr>
                    <a:solidFill>
                      <a:schemeClr val="bg1">
                        <a:lumMod val="65000"/>
                      </a:schemeClr>
                    </a:solidFill>
                  </a:tcPr>
                </a:tc>
                <a:tc>
                  <a:txBody>
                    <a:bodyPr/>
                    <a:lstStyle/>
                    <a:p>
                      <a:r>
                        <a:rPr lang="zh-CN" altLang="en-US" sz="1100" dirty="0">
                          <a:solidFill>
                            <a:schemeClr val="tx1"/>
                          </a:solidFill>
                        </a:rPr>
                        <a:t>来自 </a:t>
                      </a:r>
                      <a:r>
                        <a:rPr lang="en-US" altLang="zh-CN" sz="1100" dirty="0">
                          <a:solidFill>
                            <a:schemeClr val="tx1"/>
                          </a:solidFill>
                        </a:rPr>
                        <a:t>21 </a:t>
                      </a:r>
                      <a:r>
                        <a:rPr lang="zh-CN" altLang="en-US" sz="1100" dirty="0">
                          <a:solidFill>
                            <a:schemeClr val="tx1"/>
                          </a:solidFill>
                        </a:rPr>
                        <a:t>个原发癌部位的 </a:t>
                      </a:r>
                      <a:r>
                        <a:rPr lang="en-US" altLang="zh-CN" sz="1100" dirty="0">
                          <a:solidFill>
                            <a:schemeClr val="tx1"/>
                          </a:solidFill>
                        </a:rPr>
                        <a:t>61,134</a:t>
                      </a:r>
                      <a:r>
                        <a:rPr lang="zh-CN" altLang="en-US" sz="1100" dirty="0">
                          <a:solidFill>
                            <a:schemeClr val="tx1"/>
                          </a:solidFill>
                        </a:rPr>
                        <a:t>个病例</a:t>
                      </a:r>
                    </a:p>
                  </a:txBody>
                  <a:tcPr>
                    <a:solidFill>
                      <a:schemeClr val="bg1">
                        <a:lumMod val="65000"/>
                      </a:schemeClr>
                    </a:solidFill>
                  </a:tcPr>
                </a:tc>
                <a:tc>
                  <a:txBody>
                    <a:bodyPr/>
                    <a:lstStyle/>
                    <a:p>
                      <a:r>
                        <a:rPr lang="zh-CN" altLang="en-US" sz="1100" dirty="0">
                          <a:solidFill>
                            <a:schemeClr val="tx1"/>
                          </a:solidFill>
                        </a:rPr>
                        <a:t>将研究人员与公开可用的癌症成像数据联系起来，并提供与其他癌症研究数据共享集成的云计算环境</a:t>
                      </a:r>
                    </a:p>
                  </a:txBody>
                  <a:tcPr>
                    <a:solidFill>
                      <a:schemeClr val="bg1">
                        <a:lumMod val="65000"/>
                      </a:schemeClr>
                    </a:solidFill>
                  </a:tcPr>
                </a:tc>
                <a:extLst>
                  <a:ext uri="{0D108BD9-81ED-4DB2-BD59-A6C34878D82A}">
                    <a16:rowId xmlns:a16="http://schemas.microsoft.com/office/drawing/2014/main" xmlns="" val="3836757397"/>
                  </a:ext>
                </a:extLst>
              </a:tr>
              <a:tr h="356378">
                <a:tc>
                  <a:txBody>
                    <a:bodyPr/>
                    <a:lstStyle/>
                    <a:p>
                      <a:r>
                        <a:rPr lang="en-US" altLang="zh-CN" sz="1100" dirty="0">
                          <a:solidFill>
                            <a:schemeClr val="tx1"/>
                          </a:solidFill>
                        </a:rPr>
                        <a:t>TCIA</a:t>
                      </a:r>
                      <a:endParaRPr lang="zh-CN" altLang="en-US" sz="1100" dirty="0">
                        <a:solidFill>
                          <a:schemeClr val="tx1"/>
                        </a:solidFill>
                      </a:endParaRPr>
                    </a:p>
                  </a:txBody>
                  <a:tcPr>
                    <a:solidFill>
                      <a:schemeClr val="bg1">
                        <a:lumMod val="85000"/>
                      </a:schemeClr>
                    </a:solidFill>
                  </a:tcPr>
                </a:tc>
                <a:tc>
                  <a:txBody>
                    <a:bodyPr/>
                    <a:lstStyle/>
                    <a:p>
                      <a:r>
                        <a:rPr lang="en-US" altLang="zh-CN" sz="1100" dirty="0">
                          <a:solidFill>
                            <a:schemeClr val="tx1"/>
                          </a:solidFill>
                        </a:rPr>
                        <a:t>169 </a:t>
                      </a:r>
                      <a:r>
                        <a:rPr lang="zh-CN" altLang="en-US" sz="1100" dirty="0">
                          <a:solidFill>
                            <a:schemeClr val="tx1"/>
                          </a:solidFill>
                        </a:rPr>
                        <a:t>个数据集合，包括来自 </a:t>
                      </a:r>
                      <a:r>
                        <a:rPr lang="en" altLang="zh-CN" sz="1100" dirty="0">
                          <a:solidFill>
                            <a:schemeClr val="tx1"/>
                          </a:solidFill>
                        </a:rPr>
                        <a:t>TCGA</a:t>
                      </a:r>
                      <a:r>
                        <a:rPr lang="zh-CN" altLang="en" sz="1100" dirty="0">
                          <a:solidFill>
                            <a:schemeClr val="tx1"/>
                          </a:solidFill>
                        </a:rPr>
                        <a:t>、</a:t>
                      </a:r>
                      <a:r>
                        <a:rPr lang="en" altLang="zh-CN" sz="1100" dirty="0">
                          <a:solidFill>
                            <a:schemeClr val="tx1"/>
                          </a:solidFill>
                        </a:rPr>
                        <a:t>CPTAC </a:t>
                      </a:r>
                      <a:r>
                        <a:rPr lang="zh-CN" altLang="en-US" sz="1100" dirty="0">
                          <a:solidFill>
                            <a:schemeClr val="tx1"/>
                          </a:solidFill>
                        </a:rPr>
                        <a:t>和其他项目的</a:t>
                      </a:r>
                    </a:p>
                  </a:txBody>
                  <a:tcPr>
                    <a:solidFill>
                      <a:schemeClr val="bg1">
                        <a:lumMod val="85000"/>
                      </a:schemeClr>
                    </a:solidFill>
                  </a:tcPr>
                </a:tc>
                <a:tc>
                  <a:txBody>
                    <a:bodyPr/>
                    <a:lstStyle/>
                    <a:p>
                      <a:r>
                        <a:rPr lang="zh-CN" altLang="en-US" sz="1100" dirty="0">
                          <a:solidFill>
                            <a:schemeClr val="tx1"/>
                          </a:solidFill>
                        </a:rPr>
                        <a:t>来自 </a:t>
                      </a:r>
                      <a:r>
                        <a:rPr lang="en-US" altLang="zh-CN" sz="1100" dirty="0">
                          <a:solidFill>
                            <a:schemeClr val="tx1"/>
                          </a:solidFill>
                        </a:rPr>
                        <a:t>69 </a:t>
                      </a:r>
                      <a:r>
                        <a:rPr lang="zh-CN" altLang="en-US" sz="1100" dirty="0">
                          <a:solidFill>
                            <a:schemeClr val="tx1"/>
                          </a:solidFill>
                        </a:rPr>
                        <a:t>种疾病类型的 </a:t>
                      </a:r>
                      <a:r>
                        <a:rPr lang="en-US" altLang="zh-CN" sz="1100" dirty="0">
                          <a:solidFill>
                            <a:schemeClr val="tx1"/>
                          </a:solidFill>
                        </a:rPr>
                        <a:t>65,508 </a:t>
                      </a:r>
                      <a:r>
                        <a:rPr lang="zh-CN" altLang="en-US" sz="1100" dirty="0">
                          <a:solidFill>
                            <a:schemeClr val="tx1"/>
                          </a:solidFill>
                        </a:rPr>
                        <a:t>例病例，包括癌症和非癌症类型（例如 </a:t>
                      </a:r>
                      <a:r>
                        <a:rPr lang="en" altLang="zh-CN" sz="1100" dirty="0">
                          <a:solidFill>
                            <a:schemeClr val="tx1"/>
                          </a:solidFill>
                        </a:rPr>
                        <a:t>COVID-19</a:t>
                      </a:r>
                      <a:r>
                        <a:rPr lang="zh-CN" altLang="en" sz="1100" dirty="0">
                          <a:solidFill>
                            <a:schemeClr val="tx1"/>
                          </a:solidFill>
                        </a:rPr>
                        <a:t>）</a:t>
                      </a:r>
                      <a:endParaRPr lang="zh-CN" altLang="en-US" sz="1100" dirty="0">
                        <a:solidFill>
                          <a:schemeClr val="tx1"/>
                        </a:solidFill>
                      </a:endParaRPr>
                    </a:p>
                  </a:txBody>
                  <a:tcPr>
                    <a:solidFill>
                      <a:schemeClr val="bg1">
                        <a:lumMod val="85000"/>
                      </a:schemeClr>
                    </a:solidFill>
                  </a:tcPr>
                </a:tc>
                <a:tc>
                  <a:txBody>
                    <a:bodyPr/>
                    <a:lstStyle/>
                    <a:p>
                      <a:r>
                        <a:rPr lang="zh-CN" altLang="en-US" sz="1100" dirty="0">
                          <a:solidFill>
                            <a:schemeClr val="tx1"/>
                          </a:solidFill>
                        </a:rPr>
                        <a:t>去识别化并托管癌症医学图像以供公众下载，但不能像 </a:t>
                      </a:r>
                      <a:r>
                        <a:rPr lang="en" altLang="zh-CN" sz="1100" dirty="0">
                          <a:solidFill>
                            <a:schemeClr val="tx1"/>
                          </a:solidFill>
                        </a:rPr>
                        <a:t>IDC </a:t>
                      </a:r>
                      <a:r>
                        <a:rPr lang="zh-CN" altLang="en-US" sz="1100" dirty="0">
                          <a:solidFill>
                            <a:schemeClr val="tx1"/>
                          </a:solidFill>
                        </a:rPr>
                        <a:t>那样使用云计算。 </a:t>
                      </a:r>
                      <a:r>
                        <a:rPr lang="en" altLang="zh-CN" sz="1100" dirty="0">
                          <a:solidFill>
                            <a:schemeClr val="tx1"/>
                          </a:solidFill>
                        </a:rPr>
                        <a:t>IDC </a:t>
                      </a:r>
                      <a:r>
                        <a:rPr lang="zh-CN" altLang="en-US" sz="1100" dirty="0">
                          <a:solidFill>
                            <a:schemeClr val="tx1"/>
                          </a:solidFill>
                        </a:rPr>
                        <a:t>收录了部分数据。 还包括一些私人数据收集</a:t>
                      </a:r>
                    </a:p>
                  </a:txBody>
                  <a:tcPr>
                    <a:solidFill>
                      <a:schemeClr val="bg1">
                        <a:lumMod val="85000"/>
                      </a:schemeClr>
                    </a:solidFill>
                  </a:tcPr>
                </a:tc>
                <a:extLst>
                  <a:ext uri="{0D108BD9-81ED-4DB2-BD59-A6C34878D82A}">
                    <a16:rowId xmlns:a16="http://schemas.microsoft.com/office/drawing/2014/main" xmlns="" val="3905446295"/>
                  </a:ext>
                </a:extLst>
              </a:tr>
              <a:tr h="405196">
                <a:tc>
                  <a:txBody>
                    <a:bodyPr/>
                    <a:lstStyle/>
                    <a:p>
                      <a:r>
                        <a:rPr lang="en-US" altLang="zh-CN" sz="1100" dirty="0">
                          <a:solidFill>
                            <a:schemeClr val="tx1"/>
                          </a:solidFill>
                        </a:rPr>
                        <a:t>GEO</a:t>
                      </a:r>
                      <a:endParaRPr lang="zh-CN" altLang="en-US" sz="1100" dirty="0">
                        <a:solidFill>
                          <a:schemeClr val="tx1"/>
                        </a:solidFill>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solidFill>
                            <a:schemeClr val="tx1"/>
                          </a:solidFill>
                          <a:effectLst/>
                        </a:rPr>
                        <a:t>177,063</a:t>
                      </a:r>
                      <a:r>
                        <a:rPr lang="zh-CN" altLang="en-US" sz="1100" dirty="0">
                          <a:solidFill>
                            <a:schemeClr val="tx1"/>
                          </a:solidFill>
                          <a:effectLst/>
                        </a:rPr>
                        <a:t>个数据系列，其中</a:t>
                      </a:r>
                      <a:r>
                        <a:rPr lang="en-US" altLang="zh-CN" sz="1100" dirty="0">
                          <a:solidFill>
                            <a:schemeClr val="tx1"/>
                          </a:solidFill>
                          <a:effectLst/>
                        </a:rPr>
                        <a:t>53,740 </a:t>
                      </a:r>
                      <a:r>
                        <a:rPr lang="zh-CN" altLang="en-US" sz="1100" dirty="0">
                          <a:solidFill>
                            <a:schemeClr val="tx1"/>
                          </a:solidFill>
                          <a:effectLst/>
                        </a:rPr>
                        <a:t>个包含“癌症”关键字</a:t>
                      </a:r>
                      <a:endParaRPr lang="en" altLang="zh-CN" sz="1100" dirty="0">
                        <a:solidFill>
                          <a:schemeClr val="tx1"/>
                        </a:solidFill>
                        <a:effectLst/>
                      </a:endParaRPr>
                    </a:p>
                  </a:txBody>
                  <a:tcPr>
                    <a:solidFill>
                      <a:schemeClr val="bg1">
                        <a:lumMod val="65000"/>
                      </a:schemeClr>
                    </a:solidFill>
                  </a:tcPr>
                </a:tc>
                <a:tc>
                  <a:txBody>
                    <a:bodyPr/>
                    <a:lstStyle/>
                    <a:p>
                      <a:r>
                        <a:rPr lang="en-US" altLang="zh-CN" sz="1100" dirty="0">
                          <a:solidFill>
                            <a:schemeClr val="tx1"/>
                          </a:solidFill>
                        </a:rPr>
                        <a:t>5,102,810 </a:t>
                      </a:r>
                      <a:r>
                        <a:rPr lang="zh-CN" altLang="en-US" sz="1100" dirty="0">
                          <a:solidFill>
                            <a:schemeClr val="tx1"/>
                          </a:solidFill>
                        </a:rPr>
                        <a:t>个样本，</a:t>
                      </a:r>
                      <a:r>
                        <a:rPr lang="en-US" altLang="zh-CN" sz="1100" dirty="0">
                          <a:solidFill>
                            <a:schemeClr val="tx1"/>
                          </a:solidFill>
                        </a:rPr>
                        <a:t>1,118,082 </a:t>
                      </a:r>
                      <a:r>
                        <a:rPr lang="zh-CN" altLang="en-US" sz="1100" dirty="0">
                          <a:solidFill>
                            <a:schemeClr val="tx1"/>
                          </a:solidFill>
                        </a:rPr>
                        <a:t>个样本在元数据中包含“癌症”关键字</a:t>
                      </a:r>
                    </a:p>
                  </a:txBody>
                  <a:tcPr>
                    <a:solidFill>
                      <a:schemeClr val="bg1">
                        <a:lumMod val="65000"/>
                      </a:schemeClr>
                    </a:solidFill>
                  </a:tcPr>
                </a:tc>
                <a:tc>
                  <a:txBody>
                    <a:bodyPr/>
                    <a:lstStyle/>
                    <a:p>
                      <a:r>
                        <a:rPr lang="zh-CN" altLang="en-US" sz="1100" dirty="0">
                          <a:solidFill>
                            <a:schemeClr val="tx1"/>
                          </a:solidFill>
                        </a:rPr>
                        <a:t>托管来自各种研究的数据提交。</a:t>
                      </a:r>
                    </a:p>
                  </a:txBody>
                  <a:tcPr>
                    <a:solidFill>
                      <a:schemeClr val="bg1">
                        <a:lumMod val="65000"/>
                      </a:schemeClr>
                    </a:solidFill>
                  </a:tcPr>
                </a:tc>
                <a:extLst>
                  <a:ext uri="{0D108BD9-81ED-4DB2-BD59-A6C34878D82A}">
                    <a16:rowId xmlns:a16="http://schemas.microsoft.com/office/drawing/2014/main" xmlns="" val="323899429"/>
                  </a:ext>
                </a:extLst>
              </a:tr>
              <a:tr h="405196">
                <a:tc>
                  <a:txBody>
                    <a:bodyPr/>
                    <a:lstStyle/>
                    <a:p>
                      <a:r>
                        <a:rPr lang="en-US" altLang="zh-CN" sz="1100" dirty="0">
                          <a:solidFill>
                            <a:schemeClr val="tx1"/>
                          </a:solidFill>
                        </a:rPr>
                        <a:t>Array</a:t>
                      </a:r>
                      <a:r>
                        <a:rPr lang="zh-CN" altLang="en-US" sz="1100" dirty="0">
                          <a:solidFill>
                            <a:schemeClr val="tx1"/>
                          </a:solidFill>
                        </a:rPr>
                        <a:t> </a:t>
                      </a:r>
                      <a:r>
                        <a:rPr lang="en-US" altLang="zh-CN" sz="1100" dirty="0">
                          <a:solidFill>
                            <a:schemeClr val="tx1"/>
                          </a:solidFill>
                        </a:rPr>
                        <a:t>Express</a:t>
                      </a:r>
                      <a:endParaRPr lang="zh-CN" altLang="en-US" sz="1100" dirty="0">
                        <a:solidFill>
                          <a:schemeClr val="tx1"/>
                        </a:solidFill>
                      </a:endParaRP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solidFill>
                            <a:schemeClr val="tx1"/>
                          </a:solidFill>
                          <a:effectLst/>
                        </a:rPr>
                        <a:t>16,345 </a:t>
                      </a:r>
                      <a:r>
                        <a:rPr lang="zh-CN" altLang="en-US" sz="1100" dirty="0">
                          <a:solidFill>
                            <a:schemeClr val="tx1"/>
                          </a:solidFill>
                          <a:effectLst/>
                        </a:rPr>
                        <a:t>例实验，其中</a:t>
                      </a:r>
                      <a:r>
                        <a:rPr lang="en-US" altLang="zh-CN" sz="1100" dirty="0">
                          <a:solidFill>
                            <a:schemeClr val="tx1"/>
                          </a:solidFill>
                          <a:effectLst/>
                        </a:rPr>
                        <a:t>3,293 </a:t>
                      </a:r>
                      <a:r>
                        <a:rPr lang="zh-CN" altLang="en-US" sz="1100" dirty="0">
                          <a:solidFill>
                            <a:schemeClr val="tx1"/>
                          </a:solidFill>
                          <a:effectLst/>
                        </a:rPr>
                        <a:t>包含“癌症”关键字</a:t>
                      </a:r>
                      <a:endParaRPr lang="en" altLang="zh-CN" sz="1100" dirty="0">
                        <a:solidFill>
                          <a:schemeClr val="tx1"/>
                        </a:solidFill>
                        <a:effectLst/>
                      </a:endParaRPr>
                    </a:p>
                  </a:txBody>
                  <a:tcPr>
                    <a:solidFill>
                      <a:schemeClr val="bg1">
                        <a:lumMod val="85000"/>
                      </a:schemeClr>
                    </a:solidFill>
                  </a:tcPr>
                </a:tc>
                <a:tc>
                  <a:txBody>
                    <a:bodyPr/>
                    <a:lstStyle/>
                    <a:p>
                      <a:r>
                        <a:rPr lang="en-US" altLang="zh-CN" sz="1100" dirty="0">
                          <a:solidFill>
                            <a:schemeClr val="tx1"/>
                          </a:solidFill>
                        </a:rPr>
                        <a:t>894,309 </a:t>
                      </a:r>
                      <a:r>
                        <a:rPr lang="zh-CN" altLang="en-US" sz="1100" dirty="0">
                          <a:solidFill>
                            <a:schemeClr val="tx1"/>
                          </a:solidFill>
                        </a:rPr>
                        <a:t>个样本，其中 </a:t>
                      </a:r>
                      <a:r>
                        <a:rPr lang="en-US" altLang="zh-CN" sz="1100" dirty="0">
                          <a:solidFill>
                            <a:schemeClr val="tx1"/>
                          </a:solidFill>
                        </a:rPr>
                        <a:t>236,935 </a:t>
                      </a:r>
                      <a:r>
                        <a:rPr lang="zh-CN" altLang="en-US" sz="1100" dirty="0">
                          <a:solidFill>
                            <a:schemeClr val="tx1"/>
                          </a:solidFill>
                        </a:rPr>
                        <a:t>个在其元数据中包含“癌症”作为关键字</a:t>
                      </a:r>
                    </a:p>
                  </a:txBody>
                  <a:tcPr>
                    <a:solidFill>
                      <a:schemeClr val="bg1">
                        <a:lumMod val="85000"/>
                      </a:schemeClr>
                    </a:solidFill>
                  </a:tcPr>
                </a:tc>
                <a:tc>
                  <a:txBody>
                    <a:bodyPr/>
                    <a:lstStyle/>
                    <a:p>
                      <a:r>
                        <a:rPr lang="zh-CN" altLang="en-US" sz="1100" dirty="0">
                          <a:solidFill>
                            <a:schemeClr val="tx1"/>
                          </a:solidFill>
                        </a:rPr>
                        <a:t>一个热门的的基因组学数据库</a:t>
                      </a:r>
                    </a:p>
                  </a:txBody>
                  <a:tcPr>
                    <a:solidFill>
                      <a:schemeClr val="bg1">
                        <a:lumMod val="85000"/>
                      </a:schemeClr>
                    </a:solidFill>
                  </a:tcPr>
                </a:tc>
                <a:extLst>
                  <a:ext uri="{0D108BD9-81ED-4DB2-BD59-A6C34878D82A}">
                    <a16:rowId xmlns:a16="http://schemas.microsoft.com/office/drawing/2014/main" xmlns="" val="2196399393"/>
                  </a:ext>
                </a:extLst>
              </a:tr>
              <a:tr h="405196">
                <a:tc>
                  <a:txBody>
                    <a:bodyPr/>
                    <a:lstStyle/>
                    <a:p>
                      <a:r>
                        <a:rPr lang="en-US" altLang="zh-CN" sz="1100" dirty="0">
                          <a:solidFill>
                            <a:schemeClr val="tx1"/>
                          </a:solidFill>
                        </a:rPr>
                        <a:t>FDC</a:t>
                      </a:r>
                      <a:endParaRPr lang="zh-CN" altLang="en-US" sz="1100" dirty="0">
                        <a:solidFill>
                          <a:schemeClr val="tx1"/>
                        </a:solidFill>
                      </a:endParaRPr>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solidFill>
                            <a:schemeClr val="tx1"/>
                          </a:solidFill>
                          <a:effectLst/>
                        </a:rPr>
                        <a:t>81,883 </a:t>
                      </a:r>
                      <a:r>
                        <a:rPr lang="zh-CN" altLang="en-US" sz="1100" dirty="0">
                          <a:solidFill>
                            <a:schemeClr val="tx1"/>
                          </a:solidFill>
                          <a:effectLst/>
                        </a:rPr>
                        <a:t>个放在 </a:t>
                      </a:r>
                      <a:r>
                        <a:rPr lang="en" altLang="zh-CN" sz="1100" dirty="0">
                          <a:solidFill>
                            <a:schemeClr val="tx1"/>
                          </a:solidFill>
                          <a:effectLst/>
                        </a:rPr>
                        <a:t>GEO </a:t>
                      </a:r>
                      <a:r>
                        <a:rPr lang="zh-CN" altLang="en-US" sz="1100" dirty="0">
                          <a:solidFill>
                            <a:schemeClr val="tx1"/>
                          </a:solidFill>
                          <a:effectLst/>
                        </a:rPr>
                        <a:t>和 </a:t>
                      </a:r>
                      <a:r>
                        <a:rPr lang="en" altLang="zh-CN" sz="1100" dirty="0">
                          <a:solidFill>
                            <a:schemeClr val="tx1"/>
                          </a:solidFill>
                          <a:effectLst/>
                        </a:rPr>
                        <a:t>Array</a:t>
                      </a:r>
                      <a:r>
                        <a:rPr lang="zh-CN" altLang="en-US" sz="1100" dirty="0">
                          <a:solidFill>
                            <a:schemeClr val="tx1"/>
                          </a:solidFill>
                          <a:effectLst/>
                        </a:rPr>
                        <a:t> </a:t>
                      </a:r>
                      <a:r>
                        <a:rPr lang="en" altLang="zh-CN" sz="1100" dirty="0">
                          <a:solidFill>
                            <a:schemeClr val="tx1"/>
                          </a:solidFill>
                          <a:effectLst/>
                        </a:rPr>
                        <a:t>Express </a:t>
                      </a:r>
                      <a:r>
                        <a:rPr lang="zh-CN" altLang="en-US" sz="1100" dirty="0">
                          <a:solidFill>
                            <a:schemeClr val="tx1"/>
                          </a:solidFill>
                          <a:effectLst/>
                        </a:rPr>
                        <a:t>中人类数据集存</a:t>
                      </a:r>
                      <a:endParaRPr lang="en" altLang="zh-CN" sz="1100" dirty="0">
                        <a:solidFill>
                          <a:schemeClr val="tx1"/>
                        </a:solidFill>
                        <a:effectLst/>
                      </a:endParaRPr>
                    </a:p>
                  </a:txBody>
                  <a:tcPr>
                    <a:solidFill>
                      <a:schemeClr val="bg1">
                        <a:lumMod val="65000"/>
                      </a:schemeClr>
                    </a:solidFill>
                  </a:tcPr>
                </a:tc>
                <a:tc>
                  <a:txBody>
                    <a:bodyPr/>
                    <a:lstStyle/>
                    <a:p>
                      <a:r>
                        <a:rPr lang="zh-CN" altLang="en-US" sz="1100" dirty="0">
                          <a:solidFill>
                            <a:schemeClr val="tx1"/>
                          </a:solidFill>
                        </a:rPr>
                        <a:t>总共</a:t>
                      </a:r>
                      <a:r>
                        <a:rPr lang="en-US" altLang="zh-CN" sz="1100" dirty="0">
                          <a:solidFill>
                            <a:schemeClr val="tx1"/>
                          </a:solidFill>
                        </a:rPr>
                        <a:t>3,707,349</a:t>
                      </a:r>
                      <a:r>
                        <a:rPr lang="zh-CN" altLang="en-US" sz="1100" dirty="0">
                          <a:solidFill>
                            <a:schemeClr val="tx1"/>
                          </a:solidFill>
                        </a:rPr>
                        <a:t>个样本，不限于癌症</a:t>
                      </a:r>
                    </a:p>
                  </a:txBody>
                  <a:tcPr>
                    <a:solidFill>
                      <a:schemeClr val="bg1">
                        <a:lumMod val="65000"/>
                      </a:schemeClr>
                    </a:solidFill>
                  </a:tcPr>
                </a:tc>
                <a:tc>
                  <a:txBody>
                    <a:bodyPr/>
                    <a:lstStyle/>
                    <a:p>
                      <a:r>
                        <a:rPr lang="zh-CN" altLang="en-US" sz="1100" dirty="0">
                          <a:solidFill>
                            <a:schemeClr val="tx1"/>
                          </a:solidFill>
                        </a:rPr>
                        <a:t>帮助研究人员在 </a:t>
                      </a:r>
                      <a:r>
                        <a:rPr lang="en" altLang="zh-CN" sz="1100" dirty="0">
                          <a:solidFill>
                            <a:schemeClr val="tx1"/>
                          </a:solidFill>
                        </a:rPr>
                        <a:t>GEO </a:t>
                      </a:r>
                      <a:r>
                        <a:rPr lang="zh-CN" altLang="en-US" sz="1100" dirty="0">
                          <a:solidFill>
                            <a:schemeClr val="tx1"/>
                          </a:solidFill>
                        </a:rPr>
                        <a:t>和 </a:t>
                      </a:r>
                      <a:r>
                        <a:rPr lang="en" altLang="zh-CN" sz="1100" dirty="0">
                          <a:solidFill>
                            <a:schemeClr val="tx1"/>
                          </a:solidFill>
                        </a:rPr>
                        <a:t>Array</a:t>
                      </a:r>
                      <a:r>
                        <a:rPr lang="zh-CN" altLang="en-US" sz="1100" dirty="0">
                          <a:solidFill>
                            <a:schemeClr val="tx1"/>
                          </a:solidFill>
                        </a:rPr>
                        <a:t> </a:t>
                      </a:r>
                      <a:r>
                        <a:rPr lang="en" altLang="zh-CN" sz="1100" dirty="0">
                          <a:solidFill>
                            <a:schemeClr val="tx1"/>
                          </a:solidFill>
                        </a:rPr>
                        <a:t>Express </a:t>
                      </a:r>
                      <a:r>
                        <a:rPr lang="zh-CN" altLang="en-US" sz="1100" dirty="0">
                          <a:solidFill>
                            <a:schemeClr val="tx1"/>
                          </a:solidFill>
                        </a:rPr>
                        <a:t>中注释元数据，以实现自动算法分析和新知识的发现</a:t>
                      </a:r>
                    </a:p>
                  </a:txBody>
                  <a:tcPr>
                    <a:solidFill>
                      <a:schemeClr val="bg1">
                        <a:lumMod val="65000"/>
                      </a:schemeClr>
                    </a:solidFill>
                  </a:tcPr>
                </a:tc>
                <a:extLst>
                  <a:ext uri="{0D108BD9-81ED-4DB2-BD59-A6C34878D82A}">
                    <a16:rowId xmlns:a16="http://schemas.microsoft.com/office/drawing/2014/main" xmlns="" val="907410721"/>
                  </a:ext>
                </a:extLst>
              </a:tr>
            </a:tbl>
          </a:graphicData>
        </a:graphic>
      </p:graphicFrame>
    </p:spTree>
    <p:extLst>
      <p:ext uri="{BB962C8B-B14F-4D97-AF65-F5344CB8AC3E}">
        <p14:creationId xmlns:p14="http://schemas.microsoft.com/office/powerpoint/2010/main" val="1395053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1572" y="1604771"/>
            <a:ext cx="8328851" cy="4938825"/>
          </a:xfrm>
          <a:prstGeom prst="rect">
            <a:avLst/>
          </a:prstGeom>
        </p:spPr>
      </p:pic>
      <p:sp>
        <p:nvSpPr>
          <p:cNvPr id="3" name="Rectangle 2"/>
          <p:cNvSpPr/>
          <p:nvPr/>
        </p:nvSpPr>
        <p:spPr>
          <a:xfrm>
            <a:off x="654462" y="288250"/>
            <a:ext cx="10863072" cy="954107"/>
          </a:xfrm>
          <a:prstGeom prst="rect">
            <a:avLst/>
          </a:prstGeom>
        </p:spPr>
        <p:txBody>
          <a:bodyPr wrap="square">
            <a:spAutoFit/>
          </a:bodyPr>
          <a:lstStyle/>
          <a:p>
            <a:pPr algn="ctr"/>
            <a:r>
              <a:rPr lang="en-US" altLang="zh-CN" sz="2800" b="1" dirty="0">
                <a:solidFill>
                  <a:srgbClr val="323232"/>
                </a:solidFill>
                <a:latin typeface="Arial" panose="020B0604020202020204" pitchFamily="34" charset="0"/>
                <a:cs typeface="Arial" panose="020B0604020202020204" pitchFamily="34" charset="0"/>
              </a:rPr>
              <a:t>Figure 4. Signatures of Mutational Processes Extracted from the Mutational Catalogs of 21 Breast Cancer Genomes</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514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70760" y="1983570"/>
            <a:ext cx="7851648" cy="2954655"/>
          </a:xfrm>
          <a:prstGeom prst="rect">
            <a:avLst/>
          </a:prstGeom>
        </p:spPr>
        <p:txBody>
          <a:bodyPr wrap="square">
            <a:spAutoFit/>
          </a:bodyPr>
          <a:lstStyle/>
          <a:p>
            <a:r>
              <a:rPr lang="en-US" altLang="zh-CN" sz="3200" b="1" dirty="0">
                <a:solidFill>
                  <a:srgbClr val="222222"/>
                </a:solidFill>
                <a:latin typeface="Arial" panose="020B0604020202020204" pitchFamily="34" charset="0"/>
                <a:cs typeface="Arial" panose="020B0604020202020204" pitchFamily="34" charset="0"/>
              </a:rPr>
              <a:t>Signatures of mutational processes in human </a:t>
            </a:r>
            <a:r>
              <a:rPr lang="en-US" altLang="zh-CN" sz="3200" b="1" dirty="0" smtClean="0">
                <a:solidFill>
                  <a:srgbClr val="222222"/>
                </a:solidFill>
                <a:latin typeface="Arial" panose="020B0604020202020204" pitchFamily="34" charset="0"/>
                <a:cs typeface="Arial" panose="020B0604020202020204" pitchFamily="34" charset="0"/>
              </a:rPr>
              <a:t>cancer</a:t>
            </a:r>
          </a:p>
          <a:p>
            <a:endParaRPr lang="en-US" altLang="zh-CN" sz="3200" b="1" dirty="0">
              <a:solidFill>
                <a:srgbClr val="222222"/>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zh-CN" dirty="0" err="1">
                <a:solidFill>
                  <a:srgbClr val="006699"/>
                </a:solidFill>
                <a:latin typeface="-apple-system"/>
                <a:hlinkClick r:id="rId2"/>
              </a:rPr>
              <a:t>Ludmil</a:t>
            </a:r>
            <a:r>
              <a:rPr lang="en-US" altLang="zh-CN" dirty="0">
                <a:solidFill>
                  <a:srgbClr val="006699"/>
                </a:solidFill>
                <a:latin typeface="-apple-system"/>
                <a:hlinkClick r:id="rId2"/>
              </a:rPr>
              <a:t> B. </a:t>
            </a:r>
            <a:r>
              <a:rPr lang="en-US" altLang="zh-CN" dirty="0" err="1">
                <a:solidFill>
                  <a:srgbClr val="006699"/>
                </a:solidFill>
                <a:latin typeface="-apple-system"/>
                <a:hlinkClick r:id="rId2"/>
              </a:rPr>
              <a:t>Alexandrov</a:t>
            </a:r>
            <a:r>
              <a:rPr lang="en-US" altLang="zh-CN" dirty="0">
                <a:solidFill>
                  <a:srgbClr val="222222"/>
                </a:solidFill>
                <a:latin typeface="-apple-system"/>
              </a:rPr>
              <a:t>, </a:t>
            </a:r>
          </a:p>
          <a:p>
            <a:pPr>
              <a:buFont typeface="Arial" panose="020B0604020202020204" pitchFamily="34" charset="0"/>
              <a:buChar char="•"/>
            </a:pPr>
            <a:r>
              <a:rPr lang="en-US" altLang="zh-CN" dirty="0">
                <a:solidFill>
                  <a:srgbClr val="006699"/>
                </a:solidFill>
                <a:latin typeface="-apple-system"/>
                <a:hlinkClick r:id="rId3"/>
              </a:rPr>
              <a:t>Serena </a:t>
            </a:r>
            <a:r>
              <a:rPr lang="en-US" altLang="zh-CN" dirty="0" err="1">
                <a:solidFill>
                  <a:srgbClr val="006699"/>
                </a:solidFill>
                <a:latin typeface="-apple-system"/>
                <a:hlinkClick r:id="rId3"/>
              </a:rPr>
              <a:t>Nik-Zainal</a:t>
            </a:r>
            <a:r>
              <a:rPr lang="en-US" altLang="zh-CN" dirty="0">
                <a:solidFill>
                  <a:srgbClr val="222222"/>
                </a:solidFill>
                <a:latin typeface="-apple-system"/>
              </a:rPr>
              <a:t>, </a:t>
            </a:r>
          </a:p>
          <a:p>
            <a:pPr>
              <a:buFont typeface="Arial" panose="020B0604020202020204" pitchFamily="34" charset="0"/>
              <a:buChar char="•"/>
            </a:pPr>
            <a:r>
              <a:rPr lang="en-US" altLang="zh-CN" dirty="0">
                <a:solidFill>
                  <a:srgbClr val="006699"/>
                </a:solidFill>
                <a:latin typeface="-apple-system"/>
              </a:rPr>
              <a:t>[…]</a:t>
            </a:r>
            <a:endParaRPr lang="en-US" altLang="zh-CN" dirty="0">
              <a:solidFill>
                <a:srgbClr val="222222"/>
              </a:solidFill>
              <a:latin typeface="-apple-system"/>
            </a:endParaRPr>
          </a:p>
          <a:p>
            <a:pPr>
              <a:buFont typeface="Arial" panose="020B0604020202020204" pitchFamily="34" charset="0"/>
              <a:buChar char="•"/>
            </a:pPr>
            <a:r>
              <a:rPr lang="en-US" altLang="zh-CN" dirty="0">
                <a:solidFill>
                  <a:srgbClr val="006699"/>
                </a:solidFill>
                <a:latin typeface="-apple-system"/>
                <a:hlinkClick r:id="rId4"/>
              </a:rPr>
              <a:t>Michael R. Stratton</a:t>
            </a:r>
            <a:r>
              <a:rPr lang="en-US" altLang="zh-CN" dirty="0">
                <a:solidFill>
                  <a:srgbClr val="222222"/>
                </a:solidFill>
                <a:latin typeface="-apple-system"/>
              </a:rPr>
              <a:t> </a:t>
            </a:r>
          </a:p>
          <a:p>
            <a:r>
              <a:rPr lang="en-US" altLang="zh-CN" i="1" dirty="0">
                <a:solidFill>
                  <a:srgbClr val="006699"/>
                </a:solidFill>
                <a:latin typeface="-apple-system"/>
                <a:hlinkClick r:id="rId5"/>
              </a:rPr>
              <a:t>Nature</a:t>
            </a:r>
            <a:r>
              <a:rPr lang="en-US" altLang="zh-CN" dirty="0">
                <a:solidFill>
                  <a:srgbClr val="222222"/>
                </a:solidFill>
                <a:latin typeface="-apple-system"/>
              </a:rPr>
              <a:t> </a:t>
            </a:r>
            <a:r>
              <a:rPr lang="en-US" altLang="zh-CN" b="1" dirty="0">
                <a:solidFill>
                  <a:srgbClr val="222222"/>
                </a:solidFill>
                <a:latin typeface="-apple-system"/>
              </a:rPr>
              <a:t>volume 500</a:t>
            </a:r>
            <a:r>
              <a:rPr lang="en-US" altLang="zh-CN" dirty="0">
                <a:solidFill>
                  <a:srgbClr val="222222"/>
                </a:solidFill>
                <a:latin typeface="-apple-system"/>
              </a:rPr>
              <a:t>, pages415–421 (2013)</a:t>
            </a:r>
            <a:r>
              <a:rPr lang="en-US" altLang="zh-CN" dirty="0">
                <a:solidFill>
                  <a:srgbClr val="006699"/>
                </a:solidFill>
                <a:latin typeface="-apple-system"/>
                <a:hlinkClick r:id="rId6"/>
              </a:rPr>
              <a:t>Cite this article</a:t>
            </a:r>
            <a:endParaRPr lang="en-US" altLang="zh-CN" b="0" i="0" dirty="0">
              <a:solidFill>
                <a:srgbClr val="222222"/>
              </a:solidFill>
              <a:effectLst/>
              <a:latin typeface="-apple-system"/>
            </a:endParaRPr>
          </a:p>
        </p:txBody>
      </p:sp>
    </p:spTree>
    <p:extLst>
      <p:ext uri="{BB962C8B-B14F-4D97-AF65-F5344CB8AC3E}">
        <p14:creationId xmlns:p14="http://schemas.microsoft.com/office/powerpoint/2010/main" val="2846365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33687" y="1384173"/>
            <a:ext cx="6524625" cy="5314950"/>
          </a:xfrm>
          <a:prstGeom prst="rect">
            <a:avLst/>
          </a:prstGeom>
        </p:spPr>
      </p:pic>
      <p:sp>
        <p:nvSpPr>
          <p:cNvPr id="4" name="Rectangle 3"/>
          <p:cNvSpPr/>
          <p:nvPr/>
        </p:nvSpPr>
        <p:spPr>
          <a:xfrm>
            <a:off x="1385098" y="180058"/>
            <a:ext cx="8819606" cy="954107"/>
          </a:xfrm>
          <a:prstGeom prst="rect">
            <a:avLst/>
          </a:prstGeom>
        </p:spPr>
        <p:txBody>
          <a:bodyPr wrap="square">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Figure 2: Validated mutational signatures found in human cancer</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634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2482" y="1615576"/>
            <a:ext cx="9602818" cy="5004680"/>
          </a:xfrm>
          <a:prstGeom prst="rect">
            <a:avLst/>
          </a:prstGeom>
        </p:spPr>
      </p:pic>
      <p:sp>
        <p:nvSpPr>
          <p:cNvPr id="4" name="Rectangle 3"/>
          <p:cNvSpPr/>
          <p:nvPr/>
        </p:nvSpPr>
        <p:spPr>
          <a:xfrm>
            <a:off x="1335024" y="415322"/>
            <a:ext cx="9582476" cy="954107"/>
          </a:xfrm>
          <a:prstGeom prst="rect">
            <a:avLst/>
          </a:prstGeom>
        </p:spPr>
        <p:txBody>
          <a:bodyPr wrap="square">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Figure 3: The presence of mutational signatures across human cancer types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31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figure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p:cNvSpPr/>
          <p:nvPr/>
        </p:nvSpPr>
        <p:spPr>
          <a:xfrm>
            <a:off x="1298448" y="342136"/>
            <a:ext cx="9509760" cy="954107"/>
          </a:xfrm>
          <a:prstGeom prst="rect">
            <a:avLst/>
          </a:prstGeom>
        </p:spPr>
        <p:txBody>
          <a:bodyPr wrap="square">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Figure 4: The contributions of mutational signatures to individual cancers of selected cancer types</a:t>
            </a:r>
            <a:endParaRPr lang="zh-CN" altLang="en-US"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361247" y="1821315"/>
            <a:ext cx="7732010" cy="4661781"/>
          </a:xfrm>
          <a:prstGeom prst="rect">
            <a:avLst/>
          </a:prstGeom>
        </p:spPr>
      </p:pic>
    </p:spTree>
    <p:extLst>
      <p:ext uri="{BB962C8B-B14F-4D97-AF65-F5344CB8AC3E}">
        <p14:creationId xmlns:p14="http://schemas.microsoft.com/office/powerpoint/2010/main" val="3912541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6095" y="1649348"/>
            <a:ext cx="8858515" cy="4733163"/>
          </a:xfrm>
          <a:prstGeom prst="rect">
            <a:avLst/>
          </a:prstGeom>
        </p:spPr>
      </p:pic>
      <p:sp>
        <p:nvSpPr>
          <p:cNvPr id="3" name="Rectangle 2"/>
          <p:cNvSpPr/>
          <p:nvPr/>
        </p:nvSpPr>
        <p:spPr>
          <a:xfrm>
            <a:off x="1439090" y="314302"/>
            <a:ext cx="9570285" cy="954107"/>
          </a:xfrm>
          <a:prstGeom prst="rect">
            <a:avLst/>
          </a:prstGeom>
        </p:spPr>
        <p:txBody>
          <a:bodyPr wrap="square">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Figure 5: Selected mutational signatures with strong transcriptional strand bias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0626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9997" y="91440"/>
            <a:ext cx="6524625" cy="6686550"/>
          </a:xfrm>
          <a:prstGeom prst="rect">
            <a:avLst/>
          </a:prstGeom>
        </p:spPr>
      </p:pic>
      <p:sp>
        <p:nvSpPr>
          <p:cNvPr id="3" name="Rectangle 2"/>
          <p:cNvSpPr/>
          <p:nvPr/>
        </p:nvSpPr>
        <p:spPr>
          <a:xfrm>
            <a:off x="7256063" y="1454287"/>
            <a:ext cx="4868882" cy="954107"/>
          </a:xfrm>
          <a:prstGeom prst="rect">
            <a:avLst/>
          </a:prstGeom>
        </p:spPr>
        <p:txBody>
          <a:bodyPr wrap="square">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Figure 6: </a:t>
            </a:r>
            <a:r>
              <a:rPr lang="en-US" altLang="zh-CN" sz="2800" b="1" dirty="0" err="1">
                <a:solidFill>
                  <a:srgbClr val="222222"/>
                </a:solidFill>
                <a:latin typeface="Arial" panose="020B0604020202020204" pitchFamily="34" charset="0"/>
                <a:cs typeface="Arial" panose="020B0604020202020204" pitchFamily="34" charset="0"/>
              </a:rPr>
              <a:t>Kataegis</a:t>
            </a:r>
            <a:r>
              <a:rPr lang="en-US" altLang="zh-CN" sz="2800" b="1" dirty="0">
                <a:solidFill>
                  <a:srgbClr val="222222"/>
                </a:solidFill>
                <a:latin typeface="Arial" panose="020B0604020202020204" pitchFamily="34" charset="0"/>
                <a:cs typeface="Arial" panose="020B0604020202020204" pitchFamily="34" charset="0"/>
              </a:rPr>
              <a:t> in three cancers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12287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0160" y="2523744"/>
            <a:ext cx="9688871" cy="461665"/>
          </a:xfrm>
          <a:prstGeom prst="rect">
            <a:avLst/>
          </a:prstGeom>
          <a:noFill/>
        </p:spPr>
        <p:txBody>
          <a:bodyPr wrap="none" rtlCol="0">
            <a:spAutoFit/>
          </a:bodyPr>
          <a:lstStyle/>
          <a:p>
            <a:r>
              <a:rPr lang="en-US" altLang="zh-CN" sz="2400" b="1" dirty="0" smtClean="0">
                <a:latin typeface="Arial" panose="020B0604020202020204" pitchFamily="34" charset="0"/>
                <a:cs typeface="Arial" panose="020B0604020202020204" pitchFamily="34" charset="0"/>
              </a:rPr>
              <a:t>Signatures and Mutational Processes for Copy Number Alteration</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7307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5584" y="2193882"/>
            <a:ext cx="8199120" cy="2677656"/>
          </a:xfrm>
          <a:prstGeom prst="rect">
            <a:avLst/>
          </a:prstGeom>
        </p:spPr>
        <p:txBody>
          <a:bodyPr wrap="square">
            <a:spAutoFit/>
          </a:bodyPr>
          <a:lstStyle/>
          <a:p>
            <a:r>
              <a:rPr lang="en-US" altLang="zh-CN" sz="3200" b="1" dirty="0">
                <a:solidFill>
                  <a:srgbClr val="222222"/>
                </a:solidFill>
                <a:latin typeface="Arial" panose="020B0604020202020204" pitchFamily="34" charset="0"/>
                <a:cs typeface="Arial" panose="020B0604020202020204" pitchFamily="34" charset="0"/>
              </a:rPr>
              <a:t>Patterns and mechanisms of structural variations in human </a:t>
            </a:r>
            <a:r>
              <a:rPr lang="en-US" altLang="zh-CN" sz="3200" b="1" dirty="0" smtClean="0">
                <a:solidFill>
                  <a:srgbClr val="222222"/>
                </a:solidFill>
                <a:latin typeface="Arial" panose="020B0604020202020204" pitchFamily="34" charset="0"/>
                <a:cs typeface="Arial" panose="020B0604020202020204" pitchFamily="34" charset="0"/>
              </a:rPr>
              <a:t>cancer</a:t>
            </a:r>
          </a:p>
          <a:p>
            <a:endParaRPr lang="en-US" altLang="zh-CN" sz="3200" b="1" dirty="0">
              <a:solidFill>
                <a:srgbClr val="222222"/>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zh-CN" dirty="0" err="1">
                <a:solidFill>
                  <a:srgbClr val="006699"/>
                </a:solidFill>
                <a:latin typeface="-apple-system"/>
                <a:hlinkClick r:id="rId2"/>
              </a:rPr>
              <a:t>Kijong</a:t>
            </a:r>
            <a:r>
              <a:rPr lang="en-US" altLang="zh-CN" dirty="0">
                <a:solidFill>
                  <a:srgbClr val="006699"/>
                </a:solidFill>
                <a:latin typeface="-apple-system"/>
                <a:hlinkClick r:id="rId2"/>
              </a:rPr>
              <a:t> Yi</a:t>
            </a:r>
            <a:r>
              <a:rPr lang="en-US" altLang="zh-CN" dirty="0">
                <a:solidFill>
                  <a:srgbClr val="222222"/>
                </a:solidFill>
                <a:latin typeface="-apple-system"/>
              </a:rPr>
              <a:t> &amp; </a:t>
            </a:r>
          </a:p>
          <a:p>
            <a:pPr>
              <a:buFont typeface="Arial" panose="020B0604020202020204" pitchFamily="34" charset="0"/>
              <a:buChar char="•"/>
            </a:pPr>
            <a:r>
              <a:rPr lang="en-US" altLang="zh-CN" dirty="0">
                <a:solidFill>
                  <a:srgbClr val="006699"/>
                </a:solidFill>
                <a:latin typeface="-apple-system"/>
                <a:hlinkClick r:id="rId3"/>
              </a:rPr>
              <a:t>Young </a:t>
            </a:r>
            <a:r>
              <a:rPr lang="en-US" altLang="zh-CN" dirty="0" err="1">
                <a:solidFill>
                  <a:srgbClr val="006699"/>
                </a:solidFill>
                <a:latin typeface="-apple-system"/>
                <a:hlinkClick r:id="rId3"/>
              </a:rPr>
              <a:t>Seok</a:t>
            </a:r>
            <a:r>
              <a:rPr lang="en-US" altLang="zh-CN" dirty="0">
                <a:solidFill>
                  <a:srgbClr val="006699"/>
                </a:solidFill>
                <a:latin typeface="-apple-system"/>
                <a:hlinkClick r:id="rId3"/>
              </a:rPr>
              <a:t> </a:t>
            </a:r>
            <a:r>
              <a:rPr lang="en-US" altLang="zh-CN" dirty="0" err="1">
                <a:solidFill>
                  <a:srgbClr val="006699"/>
                </a:solidFill>
                <a:latin typeface="-apple-system"/>
                <a:hlinkClick r:id="rId3"/>
              </a:rPr>
              <a:t>Ju</a:t>
            </a:r>
            <a:r>
              <a:rPr lang="en-US" altLang="zh-CN" dirty="0">
                <a:solidFill>
                  <a:srgbClr val="222222"/>
                </a:solidFill>
                <a:latin typeface="-apple-system"/>
              </a:rPr>
              <a:t> </a:t>
            </a:r>
          </a:p>
          <a:p>
            <a:r>
              <a:rPr lang="en-US" altLang="zh-CN" i="1" dirty="0">
                <a:solidFill>
                  <a:srgbClr val="006699"/>
                </a:solidFill>
                <a:latin typeface="-apple-system"/>
                <a:hlinkClick r:id="rId4"/>
              </a:rPr>
              <a:t>Experimental &amp; Molecular Medicine</a:t>
            </a:r>
            <a:r>
              <a:rPr lang="en-US" altLang="zh-CN" dirty="0">
                <a:solidFill>
                  <a:srgbClr val="222222"/>
                </a:solidFill>
                <a:latin typeface="-apple-system"/>
              </a:rPr>
              <a:t> </a:t>
            </a:r>
            <a:r>
              <a:rPr lang="en-US" altLang="zh-CN" b="1" dirty="0">
                <a:solidFill>
                  <a:srgbClr val="222222"/>
                </a:solidFill>
                <a:latin typeface="-apple-system"/>
              </a:rPr>
              <a:t>volume 50</a:t>
            </a:r>
            <a:r>
              <a:rPr lang="en-US" altLang="zh-CN" dirty="0">
                <a:solidFill>
                  <a:srgbClr val="222222"/>
                </a:solidFill>
                <a:latin typeface="-apple-system"/>
              </a:rPr>
              <a:t>, pages1–11 (2018)</a:t>
            </a:r>
            <a:r>
              <a:rPr lang="en-US" altLang="zh-CN" dirty="0">
                <a:solidFill>
                  <a:srgbClr val="006699"/>
                </a:solidFill>
                <a:latin typeface="-apple-system"/>
                <a:hlinkClick r:id="rId5"/>
              </a:rPr>
              <a:t>Cite this article</a:t>
            </a:r>
            <a:endParaRPr lang="en-US" altLang="zh-CN" b="0" i="0" dirty="0">
              <a:solidFill>
                <a:srgbClr val="222222"/>
              </a:solidFill>
              <a:effectLst/>
              <a:latin typeface="-apple-system"/>
            </a:endParaRPr>
          </a:p>
        </p:txBody>
      </p:sp>
    </p:spTree>
    <p:extLst>
      <p:ext uri="{BB962C8B-B14F-4D97-AF65-F5344CB8AC3E}">
        <p14:creationId xmlns:p14="http://schemas.microsoft.com/office/powerpoint/2010/main" val="58061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7774" y="555998"/>
            <a:ext cx="8456161" cy="523220"/>
          </a:xfrm>
          <a:prstGeom prst="rect">
            <a:avLst/>
          </a:prstGeom>
        </p:spPr>
        <p:txBody>
          <a:bodyPr wrap="none">
            <a:spAutoFit/>
          </a:bodyPr>
          <a:lstStyle/>
          <a:p>
            <a:r>
              <a:rPr lang="en-US" altLang="zh-CN" sz="2800" b="1" dirty="0" smtClean="0">
                <a:solidFill>
                  <a:srgbClr val="222222"/>
                </a:solidFill>
                <a:latin typeface="Arial" panose="020B0604020202020204" pitchFamily="34" charset="0"/>
                <a:cs typeface="Arial" panose="020B0604020202020204" pitchFamily="34" charset="0"/>
              </a:rPr>
              <a:t>Fig.1 The </a:t>
            </a:r>
            <a:r>
              <a:rPr lang="en-US" altLang="zh-CN" sz="2800" b="1" dirty="0">
                <a:solidFill>
                  <a:srgbClr val="222222"/>
                </a:solidFill>
                <a:latin typeface="Arial" panose="020B0604020202020204" pitchFamily="34" charset="0"/>
                <a:cs typeface="Arial" panose="020B0604020202020204" pitchFamily="34" charset="0"/>
              </a:rPr>
              <a:t>history of structural variation research</a:t>
            </a:r>
            <a:endParaRPr lang="zh-CN" altLang="en-US" sz="28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180471" y="1483567"/>
            <a:ext cx="10027149" cy="4005846"/>
          </a:xfrm>
          <a:prstGeom prst="rect">
            <a:avLst/>
          </a:prstGeom>
        </p:spPr>
      </p:pic>
    </p:spTree>
    <p:extLst>
      <p:ext uri="{BB962C8B-B14F-4D97-AF65-F5344CB8AC3E}">
        <p14:creationId xmlns:p14="http://schemas.microsoft.com/office/powerpoint/2010/main" val="196208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xmlns="" id="{A6693233-8348-548D-9726-069FD2FCD242}"/>
              </a:ext>
            </a:extLst>
          </p:cNvPr>
          <p:cNvGrpSpPr/>
          <p:nvPr/>
        </p:nvGrpSpPr>
        <p:grpSpPr>
          <a:xfrm>
            <a:off x="2381819" y="1993479"/>
            <a:ext cx="8015803" cy="2871041"/>
            <a:chOff x="2264941" y="1451634"/>
            <a:chExt cx="8015803" cy="2871041"/>
          </a:xfrm>
        </p:grpSpPr>
        <p:grpSp>
          <p:nvGrpSpPr>
            <p:cNvPr id="9" name="组合 8">
              <a:extLst>
                <a:ext uri="{FF2B5EF4-FFF2-40B4-BE49-F238E27FC236}">
                  <a16:creationId xmlns:a16="http://schemas.microsoft.com/office/drawing/2014/main" xmlns="" id="{3AF37B50-87BC-4B99-CDD5-23D53545EAD3}"/>
                </a:ext>
              </a:extLst>
            </p:cNvPr>
            <p:cNvGrpSpPr/>
            <p:nvPr/>
          </p:nvGrpSpPr>
          <p:grpSpPr>
            <a:xfrm>
              <a:off x="2264941" y="1451634"/>
              <a:ext cx="2815823" cy="2817360"/>
              <a:chOff x="3962400" y="1788160"/>
              <a:chExt cx="2565400" cy="2566800"/>
            </a:xfrm>
          </p:grpSpPr>
          <p:sp>
            <p:nvSpPr>
              <p:cNvPr id="2" name="椭圆 1">
                <a:extLst>
                  <a:ext uri="{FF2B5EF4-FFF2-40B4-BE49-F238E27FC236}">
                    <a16:creationId xmlns:a16="http://schemas.microsoft.com/office/drawing/2014/main" xmlns="" id="{2814A8B1-8E96-6900-4AA7-D8A2C5952D46}"/>
                  </a:ext>
                </a:extLst>
              </p:cNvPr>
              <p:cNvSpPr/>
              <p:nvPr/>
            </p:nvSpPr>
            <p:spPr>
              <a:xfrm>
                <a:off x="3962400" y="1788160"/>
                <a:ext cx="2565400" cy="2566800"/>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xmlns="" id="{2B7E73BB-61A8-A52D-BE74-2CDAA7804805}"/>
                  </a:ext>
                </a:extLst>
              </p:cNvPr>
              <p:cNvSpPr/>
              <p:nvPr/>
            </p:nvSpPr>
            <p:spPr>
              <a:xfrm>
                <a:off x="4345100" y="2554960"/>
                <a:ext cx="1800000" cy="1800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xmlns="" id="{C7815BB6-F3FF-80CD-6180-A57D79691F59}"/>
                  </a:ext>
                </a:extLst>
              </p:cNvPr>
              <p:cNvSpPr/>
              <p:nvPr/>
            </p:nvSpPr>
            <p:spPr>
              <a:xfrm>
                <a:off x="4705100" y="3274960"/>
                <a:ext cx="1080000" cy="10800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xmlns="" id="{757E84BA-1F5E-B937-7425-FF401C4BE5DC}"/>
                  </a:ext>
                </a:extLst>
              </p:cNvPr>
              <p:cNvSpPr txBox="1"/>
              <p:nvPr/>
            </p:nvSpPr>
            <p:spPr>
              <a:xfrm>
                <a:off x="4705141" y="2070998"/>
                <a:ext cx="1107996" cy="369332"/>
              </a:xfrm>
              <a:prstGeom prst="rect">
                <a:avLst/>
              </a:prstGeom>
              <a:noFill/>
            </p:spPr>
            <p:txBody>
              <a:bodyPr wrap="none" rtlCol="0">
                <a:spAutoFit/>
              </a:bodyPr>
              <a:lstStyle/>
              <a:p>
                <a:r>
                  <a:rPr lang="zh-CN" altLang="en-US" b="1" dirty="0"/>
                  <a:t>人工智能</a:t>
                </a:r>
              </a:p>
            </p:txBody>
          </p:sp>
          <p:sp>
            <p:nvSpPr>
              <p:cNvPr id="7" name="文本框 6">
                <a:extLst>
                  <a:ext uri="{FF2B5EF4-FFF2-40B4-BE49-F238E27FC236}">
                    <a16:creationId xmlns:a16="http://schemas.microsoft.com/office/drawing/2014/main" xmlns="" id="{D9F2BBF7-2BCC-ED31-5349-78381DCA690D}"/>
                  </a:ext>
                </a:extLst>
              </p:cNvPr>
              <p:cNvSpPr txBox="1"/>
              <p:nvPr/>
            </p:nvSpPr>
            <p:spPr>
              <a:xfrm>
                <a:off x="4705141" y="2850646"/>
                <a:ext cx="1107996" cy="369332"/>
              </a:xfrm>
              <a:prstGeom prst="rect">
                <a:avLst/>
              </a:prstGeom>
              <a:noFill/>
            </p:spPr>
            <p:txBody>
              <a:bodyPr wrap="none" rtlCol="0">
                <a:spAutoFit/>
              </a:bodyPr>
              <a:lstStyle/>
              <a:p>
                <a:r>
                  <a:rPr lang="zh-CN" altLang="en-US" b="1" dirty="0"/>
                  <a:t>机器学习</a:t>
                </a:r>
              </a:p>
            </p:txBody>
          </p:sp>
          <p:sp>
            <p:nvSpPr>
              <p:cNvPr id="8" name="文本框 7">
                <a:extLst>
                  <a:ext uri="{FF2B5EF4-FFF2-40B4-BE49-F238E27FC236}">
                    <a16:creationId xmlns:a16="http://schemas.microsoft.com/office/drawing/2014/main" xmlns="" id="{EAEEE572-F7BB-C735-9C72-4AFE5BE17556}"/>
                  </a:ext>
                </a:extLst>
              </p:cNvPr>
              <p:cNvSpPr txBox="1"/>
              <p:nvPr/>
            </p:nvSpPr>
            <p:spPr>
              <a:xfrm>
                <a:off x="4705141" y="3630294"/>
                <a:ext cx="1107996" cy="369332"/>
              </a:xfrm>
              <a:prstGeom prst="rect">
                <a:avLst/>
              </a:prstGeom>
              <a:noFill/>
            </p:spPr>
            <p:txBody>
              <a:bodyPr wrap="none" rtlCol="0">
                <a:spAutoFit/>
              </a:bodyPr>
              <a:lstStyle/>
              <a:p>
                <a:r>
                  <a:rPr lang="zh-CN" altLang="en-US" b="1" dirty="0"/>
                  <a:t>深度学习</a:t>
                </a:r>
              </a:p>
            </p:txBody>
          </p:sp>
        </p:grpSp>
        <p:sp>
          <p:nvSpPr>
            <p:cNvPr id="10" name="文本框 9">
              <a:extLst>
                <a:ext uri="{FF2B5EF4-FFF2-40B4-BE49-F238E27FC236}">
                  <a16:creationId xmlns:a16="http://schemas.microsoft.com/office/drawing/2014/main" xmlns="" id="{ED170730-697F-6DF7-EAE8-AD87E9A11B5A}"/>
                </a:ext>
              </a:extLst>
            </p:cNvPr>
            <p:cNvSpPr txBox="1"/>
            <p:nvPr/>
          </p:nvSpPr>
          <p:spPr>
            <a:xfrm>
              <a:off x="5428134" y="1451634"/>
              <a:ext cx="1107996" cy="369332"/>
            </a:xfrm>
            <a:prstGeom prst="rect">
              <a:avLst/>
            </a:prstGeom>
            <a:noFill/>
          </p:spPr>
          <p:txBody>
            <a:bodyPr wrap="none" rtlCol="0">
              <a:spAutoFit/>
            </a:bodyPr>
            <a:lstStyle/>
            <a:p>
              <a:r>
                <a:rPr lang="zh-CN" altLang="en-US" b="1" dirty="0"/>
                <a:t>人工智能</a:t>
              </a:r>
            </a:p>
          </p:txBody>
        </p:sp>
        <p:sp>
          <p:nvSpPr>
            <p:cNvPr id="11" name="文本框 10">
              <a:extLst>
                <a:ext uri="{FF2B5EF4-FFF2-40B4-BE49-F238E27FC236}">
                  <a16:creationId xmlns:a16="http://schemas.microsoft.com/office/drawing/2014/main" xmlns="" id="{B07B90C0-69ED-3E00-E240-4B56E7088537}"/>
                </a:ext>
              </a:extLst>
            </p:cNvPr>
            <p:cNvSpPr txBox="1"/>
            <p:nvPr/>
          </p:nvSpPr>
          <p:spPr>
            <a:xfrm>
              <a:off x="5428134" y="2470930"/>
              <a:ext cx="1107996" cy="369332"/>
            </a:xfrm>
            <a:prstGeom prst="rect">
              <a:avLst/>
            </a:prstGeom>
            <a:noFill/>
          </p:spPr>
          <p:txBody>
            <a:bodyPr wrap="none" rtlCol="0">
              <a:spAutoFit/>
            </a:bodyPr>
            <a:lstStyle/>
            <a:p>
              <a:r>
                <a:rPr lang="zh-CN" altLang="en-US" b="1" dirty="0"/>
                <a:t>机器学习</a:t>
              </a:r>
            </a:p>
          </p:txBody>
        </p:sp>
        <p:sp>
          <p:nvSpPr>
            <p:cNvPr id="12" name="文本框 11">
              <a:extLst>
                <a:ext uri="{FF2B5EF4-FFF2-40B4-BE49-F238E27FC236}">
                  <a16:creationId xmlns:a16="http://schemas.microsoft.com/office/drawing/2014/main" xmlns="" id="{A113AD8F-3A6D-EA19-3852-267A14F6A29D}"/>
                </a:ext>
              </a:extLst>
            </p:cNvPr>
            <p:cNvSpPr txBox="1"/>
            <p:nvPr/>
          </p:nvSpPr>
          <p:spPr>
            <a:xfrm>
              <a:off x="5428134" y="3430123"/>
              <a:ext cx="1107996" cy="369332"/>
            </a:xfrm>
            <a:prstGeom prst="rect">
              <a:avLst/>
            </a:prstGeom>
            <a:noFill/>
          </p:spPr>
          <p:txBody>
            <a:bodyPr wrap="none" rtlCol="0">
              <a:spAutoFit/>
            </a:bodyPr>
            <a:lstStyle/>
            <a:p>
              <a:r>
                <a:rPr lang="zh-CN" altLang="en-US" b="1" dirty="0"/>
                <a:t>深度学习</a:t>
              </a:r>
            </a:p>
          </p:txBody>
        </p:sp>
        <p:sp>
          <p:nvSpPr>
            <p:cNvPr id="13" name="文本框 12">
              <a:extLst>
                <a:ext uri="{FF2B5EF4-FFF2-40B4-BE49-F238E27FC236}">
                  <a16:creationId xmlns:a16="http://schemas.microsoft.com/office/drawing/2014/main" xmlns="" id="{6B49AA7C-4445-4FA6-0BF6-EAA5B6475568}"/>
                </a:ext>
              </a:extLst>
            </p:cNvPr>
            <p:cNvSpPr txBox="1"/>
            <p:nvPr/>
          </p:nvSpPr>
          <p:spPr>
            <a:xfrm>
              <a:off x="5428134" y="1803325"/>
              <a:ext cx="3236784" cy="523220"/>
            </a:xfrm>
            <a:prstGeom prst="rect">
              <a:avLst/>
            </a:prstGeom>
            <a:noFill/>
          </p:spPr>
          <p:txBody>
            <a:bodyPr wrap="none" rtlCol="0">
              <a:spAutoFit/>
            </a:bodyPr>
            <a:lstStyle/>
            <a:p>
              <a:r>
                <a:rPr lang="zh-CN" altLang="en-US" sz="1400" dirty="0"/>
                <a:t>人工智能是计算机系统对人类智能过程</a:t>
              </a:r>
              <a:endParaRPr lang="en-US" altLang="zh-CN" sz="1400" dirty="0"/>
            </a:p>
            <a:p>
              <a:r>
                <a:rPr lang="zh-CN" altLang="en-US" sz="1400" dirty="0"/>
                <a:t>进行模拟的技术</a:t>
              </a:r>
            </a:p>
          </p:txBody>
        </p:sp>
        <p:sp>
          <p:nvSpPr>
            <p:cNvPr id="14" name="文本框 13">
              <a:extLst>
                <a:ext uri="{FF2B5EF4-FFF2-40B4-BE49-F238E27FC236}">
                  <a16:creationId xmlns:a16="http://schemas.microsoft.com/office/drawing/2014/main" xmlns="" id="{CEBCD9DC-28CC-766D-161F-FE83F50C29E3}"/>
                </a:ext>
              </a:extLst>
            </p:cNvPr>
            <p:cNvSpPr txBox="1"/>
            <p:nvPr/>
          </p:nvSpPr>
          <p:spPr>
            <a:xfrm>
              <a:off x="5428134" y="2801547"/>
              <a:ext cx="3954929" cy="523220"/>
            </a:xfrm>
            <a:prstGeom prst="rect">
              <a:avLst/>
            </a:prstGeom>
            <a:noFill/>
          </p:spPr>
          <p:txBody>
            <a:bodyPr wrap="none" rtlCol="0">
              <a:spAutoFit/>
            </a:bodyPr>
            <a:lstStyle/>
            <a:p>
              <a:r>
                <a:rPr lang="zh-CN" altLang="en-US" sz="1400" dirty="0"/>
                <a:t>机器学习是机器从经验中自动学习和改进的过程</a:t>
              </a:r>
              <a:endParaRPr lang="en-US" altLang="zh-CN" sz="1400" dirty="0"/>
            </a:p>
            <a:p>
              <a:r>
                <a:rPr lang="zh-CN" altLang="en-US" sz="1400" dirty="0"/>
                <a:t>无需人工编写程序来指定规则和逻辑</a:t>
              </a:r>
            </a:p>
          </p:txBody>
        </p:sp>
        <p:sp>
          <p:nvSpPr>
            <p:cNvPr id="15" name="文本框 14">
              <a:extLst>
                <a:ext uri="{FF2B5EF4-FFF2-40B4-BE49-F238E27FC236}">
                  <a16:creationId xmlns:a16="http://schemas.microsoft.com/office/drawing/2014/main" xmlns="" id="{5116E275-4C1D-59C0-0204-A767B04E4E44}"/>
                </a:ext>
              </a:extLst>
            </p:cNvPr>
            <p:cNvSpPr txBox="1"/>
            <p:nvPr/>
          </p:nvSpPr>
          <p:spPr>
            <a:xfrm>
              <a:off x="5428134" y="3799455"/>
              <a:ext cx="4852610" cy="523220"/>
            </a:xfrm>
            <a:prstGeom prst="rect">
              <a:avLst/>
            </a:prstGeom>
            <a:noFill/>
          </p:spPr>
          <p:txBody>
            <a:bodyPr wrap="none" rtlCol="0">
              <a:spAutoFit/>
            </a:bodyPr>
            <a:lstStyle/>
            <a:p>
              <a:r>
                <a:rPr lang="zh-CN" altLang="en-US" sz="1400" dirty="0"/>
                <a:t>深度学习是机器学习的一种方法</a:t>
              </a:r>
              <a:endParaRPr lang="en-US" altLang="zh-CN" sz="1400" dirty="0"/>
            </a:p>
            <a:p>
              <a:r>
                <a:rPr lang="zh-CN" altLang="en-US" sz="1400" dirty="0"/>
                <a:t>其主要特点是利用多层非线性处理单元进行特征提取和转换</a:t>
              </a:r>
            </a:p>
          </p:txBody>
        </p:sp>
      </p:grpSp>
    </p:spTree>
    <p:extLst>
      <p:ext uri="{BB962C8B-B14F-4D97-AF65-F5344CB8AC3E}">
        <p14:creationId xmlns:p14="http://schemas.microsoft.com/office/powerpoint/2010/main" val="2081590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52559" y="1255988"/>
            <a:ext cx="5825681" cy="5374935"/>
          </a:xfrm>
          <a:prstGeom prst="rect">
            <a:avLst/>
          </a:prstGeom>
        </p:spPr>
      </p:pic>
      <p:sp>
        <p:nvSpPr>
          <p:cNvPr id="4" name="Rectangle 3"/>
          <p:cNvSpPr/>
          <p:nvPr/>
        </p:nvSpPr>
        <p:spPr>
          <a:xfrm>
            <a:off x="2270216" y="380738"/>
            <a:ext cx="7190366" cy="523220"/>
          </a:xfrm>
          <a:prstGeom prst="rect">
            <a:avLst/>
          </a:prstGeom>
        </p:spPr>
        <p:txBody>
          <a:bodyPr wrap="none">
            <a:spAutoFit/>
          </a:bodyPr>
          <a:lstStyle/>
          <a:p>
            <a:r>
              <a:rPr lang="en-US" altLang="zh-CN" sz="2800" b="1" dirty="0">
                <a:solidFill>
                  <a:srgbClr val="222222"/>
                </a:solidFill>
                <a:latin typeface="Arial" panose="020B0604020202020204" pitchFamily="34" charset="0"/>
                <a:cs typeface="Arial" panose="020B0604020202020204" pitchFamily="34" charset="0"/>
              </a:rPr>
              <a:t>Fig. 2: Types of basic genomic variations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85931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107360235"/>
              </p:ext>
            </p:extLst>
          </p:nvPr>
        </p:nvGraphicFramePr>
        <p:xfrm>
          <a:off x="854075" y="2141992"/>
          <a:ext cx="10636250" cy="3594100"/>
        </p:xfrm>
        <a:graphic>
          <a:graphicData uri="http://schemas.openxmlformats.org/presentationml/2006/ole">
            <mc:AlternateContent xmlns:mc="http://schemas.openxmlformats.org/markup-compatibility/2006">
              <mc:Choice xmlns:v="urn:schemas-microsoft-com:vml" Requires="v">
                <p:oleObj spid="_x0000_s1094" r:id="rId3" imgW="21269520" imgH="7187040" progId="">
                  <p:embed/>
                </p:oleObj>
              </mc:Choice>
              <mc:Fallback>
                <p:oleObj r:id="rId3" imgW="21269520" imgH="7187040" progId="">
                  <p:embed/>
                  <p:pic>
                    <p:nvPicPr>
                      <p:cNvPr id="0" name=""/>
                      <p:cNvPicPr/>
                      <p:nvPr/>
                    </p:nvPicPr>
                    <p:blipFill>
                      <a:blip r:embed="rId4"/>
                      <a:stretch>
                        <a:fillRect/>
                      </a:stretch>
                    </p:blipFill>
                    <p:spPr>
                      <a:xfrm>
                        <a:off x="854075" y="2141992"/>
                        <a:ext cx="10636250" cy="3594100"/>
                      </a:xfrm>
                      <a:prstGeom prst="rect">
                        <a:avLst/>
                      </a:prstGeom>
                    </p:spPr>
                  </p:pic>
                </p:oleObj>
              </mc:Fallback>
            </mc:AlternateContent>
          </a:graphicData>
        </a:graphic>
      </p:graphicFrame>
      <p:sp>
        <p:nvSpPr>
          <p:cNvPr id="3" name="Rectangle 2"/>
          <p:cNvSpPr/>
          <p:nvPr/>
        </p:nvSpPr>
        <p:spPr>
          <a:xfrm>
            <a:off x="1770101" y="619582"/>
            <a:ext cx="8336280" cy="954107"/>
          </a:xfrm>
          <a:prstGeom prst="rect">
            <a:avLst/>
          </a:prstGeom>
        </p:spPr>
        <p:txBody>
          <a:bodyPr wrap="square">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 3: Patterns and proposed mechanisms of structural variations</a:t>
            </a:r>
            <a:endParaRPr lang="en-US" altLang="zh-CN" sz="28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817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896747" y="1955864"/>
          <a:ext cx="10636250" cy="4387850"/>
        </p:xfrm>
        <a:graphic>
          <a:graphicData uri="http://schemas.openxmlformats.org/presentationml/2006/ole">
            <mc:AlternateContent xmlns:mc="http://schemas.openxmlformats.org/markup-compatibility/2006">
              <mc:Choice xmlns:v="urn:schemas-microsoft-com:vml" Requires="v">
                <p:oleObj spid="_x0000_s2118" r:id="rId3" imgW="21269520" imgH="8774280" progId="">
                  <p:embed/>
                </p:oleObj>
              </mc:Choice>
              <mc:Fallback>
                <p:oleObj r:id="rId3" imgW="21269520" imgH="8774280" progId="">
                  <p:embed/>
                  <p:pic>
                    <p:nvPicPr>
                      <p:cNvPr id="0" name=""/>
                      <p:cNvPicPr/>
                      <p:nvPr/>
                    </p:nvPicPr>
                    <p:blipFill>
                      <a:blip r:embed="rId4"/>
                      <a:stretch>
                        <a:fillRect/>
                      </a:stretch>
                    </p:blipFill>
                    <p:spPr>
                      <a:xfrm>
                        <a:off x="896747" y="1955864"/>
                        <a:ext cx="10636250" cy="4387850"/>
                      </a:xfrm>
                      <a:prstGeom prst="rect">
                        <a:avLst/>
                      </a:prstGeom>
                    </p:spPr>
                  </p:pic>
                </p:oleObj>
              </mc:Fallback>
            </mc:AlternateContent>
          </a:graphicData>
        </a:graphic>
      </p:graphicFrame>
      <p:sp>
        <p:nvSpPr>
          <p:cNvPr id="3" name="Rectangle 2"/>
          <p:cNvSpPr/>
          <p:nvPr/>
        </p:nvSpPr>
        <p:spPr>
          <a:xfrm>
            <a:off x="1813644" y="641353"/>
            <a:ext cx="8336280" cy="954107"/>
          </a:xfrm>
          <a:prstGeom prst="rect">
            <a:avLst/>
          </a:prstGeom>
        </p:spPr>
        <p:txBody>
          <a:bodyPr wrap="square">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 3: Patterns and proposed mechanisms of structural variations</a:t>
            </a:r>
            <a:endParaRPr lang="en-US" altLang="zh-CN" sz="28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33502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7473" y="1303662"/>
            <a:ext cx="6865671" cy="5472042"/>
          </a:xfrm>
          <a:prstGeom prst="rect">
            <a:avLst/>
          </a:prstGeom>
        </p:spPr>
      </p:pic>
      <p:sp>
        <p:nvSpPr>
          <p:cNvPr id="5" name="Rectangle 4"/>
          <p:cNvSpPr/>
          <p:nvPr/>
        </p:nvSpPr>
        <p:spPr>
          <a:xfrm>
            <a:off x="1693901" y="205925"/>
            <a:ext cx="8336280" cy="954107"/>
          </a:xfrm>
          <a:prstGeom prst="rect">
            <a:avLst/>
          </a:prstGeom>
        </p:spPr>
        <p:txBody>
          <a:bodyPr wrap="square">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 3: Patterns and proposed mechanisms of structural variations</a:t>
            </a:r>
            <a:endParaRPr lang="en-US" altLang="zh-CN" sz="28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6541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4960" y="1984445"/>
            <a:ext cx="9159240" cy="2769989"/>
          </a:xfrm>
          <a:prstGeom prst="rect">
            <a:avLst/>
          </a:prstGeom>
        </p:spPr>
        <p:txBody>
          <a:bodyPr wrap="square">
            <a:spAutoFit/>
          </a:bodyPr>
          <a:lstStyle/>
          <a:p>
            <a:r>
              <a:rPr lang="en-US" altLang="zh-CN" sz="2800" b="1" dirty="0">
                <a:solidFill>
                  <a:srgbClr val="222222"/>
                </a:solidFill>
                <a:latin typeface="Arial" panose="020B0604020202020204" pitchFamily="34" charset="0"/>
                <a:cs typeface="Arial" panose="020B0604020202020204" pitchFamily="34" charset="0"/>
              </a:rPr>
              <a:t>Patterns of somatic structural variation in human cancer </a:t>
            </a:r>
            <a:r>
              <a:rPr lang="en-US" altLang="zh-CN" sz="2800" b="1" dirty="0" smtClean="0">
                <a:solidFill>
                  <a:srgbClr val="222222"/>
                </a:solidFill>
                <a:latin typeface="Arial" panose="020B0604020202020204" pitchFamily="34" charset="0"/>
                <a:cs typeface="Arial" panose="020B0604020202020204" pitchFamily="34" charset="0"/>
              </a:rPr>
              <a:t>genomes</a:t>
            </a:r>
          </a:p>
          <a:p>
            <a:endParaRPr lang="en-US" altLang="zh-CN" sz="2800" b="1" dirty="0">
              <a:solidFill>
                <a:srgbClr val="222222"/>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zh-CN" dirty="0" err="1">
                <a:solidFill>
                  <a:srgbClr val="006699"/>
                </a:solidFill>
                <a:latin typeface="-apple-system"/>
                <a:hlinkClick r:id="rId2"/>
              </a:rPr>
              <a:t>Yilong</a:t>
            </a:r>
            <a:r>
              <a:rPr lang="en-US" altLang="zh-CN" dirty="0">
                <a:solidFill>
                  <a:srgbClr val="006699"/>
                </a:solidFill>
                <a:latin typeface="-apple-system"/>
                <a:hlinkClick r:id="rId2"/>
              </a:rPr>
              <a:t> Li</a:t>
            </a:r>
            <a:r>
              <a:rPr lang="en-US" altLang="zh-CN" dirty="0">
                <a:solidFill>
                  <a:srgbClr val="222222"/>
                </a:solidFill>
                <a:latin typeface="-apple-system"/>
              </a:rPr>
              <a:t>, </a:t>
            </a:r>
          </a:p>
          <a:p>
            <a:pPr>
              <a:buFont typeface="Arial" panose="020B0604020202020204" pitchFamily="34" charset="0"/>
              <a:buChar char="•"/>
            </a:pPr>
            <a:r>
              <a:rPr lang="en-US" altLang="zh-CN" dirty="0" smtClean="0">
                <a:solidFill>
                  <a:srgbClr val="006699"/>
                </a:solidFill>
                <a:latin typeface="-apple-system"/>
              </a:rPr>
              <a:t>……</a:t>
            </a:r>
            <a:endParaRPr lang="en-US" altLang="zh-CN" dirty="0">
              <a:solidFill>
                <a:srgbClr val="222222"/>
              </a:solidFill>
              <a:latin typeface="-apple-system"/>
            </a:endParaRPr>
          </a:p>
          <a:p>
            <a:pPr>
              <a:buFont typeface="Arial" panose="020B0604020202020204" pitchFamily="34" charset="0"/>
              <a:buChar char="•"/>
            </a:pPr>
            <a:r>
              <a:rPr lang="en-US" altLang="zh-CN" dirty="0">
                <a:solidFill>
                  <a:srgbClr val="006699"/>
                </a:solidFill>
                <a:latin typeface="-apple-system"/>
                <a:hlinkClick r:id="rId3"/>
              </a:rPr>
              <a:t>Peter J. Campbell</a:t>
            </a:r>
            <a:r>
              <a:rPr lang="en-US" altLang="zh-CN" dirty="0">
                <a:solidFill>
                  <a:srgbClr val="222222"/>
                </a:solidFill>
                <a:latin typeface="-apple-system"/>
              </a:rPr>
              <a:t> &amp; </a:t>
            </a:r>
          </a:p>
          <a:p>
            <a:pPr>
              <a:buFont typeface="Arial" panose="020B0604020202020204" pitchFamily="34" charset="0"/>
              <a:buChar char="•"/>
            </a:pPr>
            <a:r>
              <a:rPr lang="en-US" altLang="zh-CN" dirty="0">
                <a:solidFill>
                  <a:srgbClr val="006699"/>
                </a:solidFill>
                <a:latin typeface="-apple-system"/>
                <a:hlinkClick r:id="rId4"/>
              </a:rPr>
              <a:t>PCAWG Consortium</a:t>
            </a:r>
            <a:endParaRPr lang="en-US" altLang="zh-CN" dirty="0">
              <a:solidFill>
                <a:srgbClr val="222222"/>
              </a:solidFill>
              <a:latin typeface="-apple-system"/>
            </a:endParaRPr>
          </a:p>
          <a:p>
            <a:r>
              <a:rPr lang="en-US" altLang="zh-CN" i="1" dirty="0">
                <a:solidFill>
                  <a:srgbClr val="006699"/>
                </a:solidFill>
                <a:latin typeface="-apple-system"/>
                <a:hlinkClick r:id="rId5"/>
              </a:rPr>
              <a:t>Nature</a:t>
            </a:r>
            <a:r>
              <a:rPr lang="en-US" altLang="zh-CN" dirty="0">
                <a:solidFill>
                  <a:srgbClr val="222222"/>
                </a:solidFill>
                <a:latin typeface="-apple-system"/>
              </a:rPr>
              <a:t> </a:t>
            </a:r>
            <a:r>
              <a:rPr lang="en-US" altLang="zh-CN" b="1" dirty="0">
                <a:solidFill>
                  <a:srgbClr val="222222"/>
                </a:solidFill>
                <a:latin typeface="-apple-system"/>
              </a:rPr>
              <a:t>volume 578</a:t>
            </a:r>
            <a:r>
              <a:rPr lang="en-US" altLang="zh-CN" dirty="0">
                <a:solidFill>
                  <a:srgbClr val="222222"/>
                </a:solidFill>
                <a:latin typeface="-apple-system"/>
              </a:rPr>
              <a:t>, pages112–121 (2020)</a:t>
            </a:r>
            <a:r>
              <a:rPr lang="en-US" altLang="zh-CN" dirty="0">
                <a:solidFill>
                  <a:srgbClr val="006699"/>
                </a:solidFill>
                <a:latin typeface="-apple-system"/>
                <a:hlinkClick r:id="rId6"/>
              </a:rPr>
              <a:t>Cite this article</a:t>
            </a:r>
            <a:endParaRPr lang="en-US" altLang="zh-CN" b="0" i="0" dirty="0">
              <a:solidFill>
                <a:srgbClr val="222222"/>
              </a:solidFill>
              <a:effectLst/>
              <a:latin typeface="-apple-system"/>
            </a:endParaRPr>
          </a:p>
        </p:txBody>
      </p:sp>
    </p:spTree>
    <p:extLst>
      <p:ext uri="{BB962C8B-B14F-4D97-AF65-F5344CB8AC3E}">
        <p14:creationId xmlns:p14="http://schemas.microsoft.com/office/powerpoint/2010/main" val="37521815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1248" y="159229"/>
            <a:ext cx="4748784" cy="6565107"/>
          </a:xfrm>
          <a:prstGeom prst="rect">
            <a:avLst/>
          </a:prstGeom>
        </p:spPr>
      </p:pic>
      <p:sp>
        <p:nvSpPr>
          <p:cNvPr id="3" name="Rectangle 2"/>
          <p:cNvSpPr/>
          <p:nvPr/>
        </p:nvSpPr>
        <p:spPr>
          <a:xfrm>
            <a:off x="5955792" y="1229078"/>
            <a:ext cx="6096000" cy="954107"/>
          </a:xfrm>
          <a:prstGeom prst="rect">
            <a:avLst/>
          </a:prstGeom>
        </p:spPr>
        <p:txBody>
          <a:bodyPr>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 1: Classification of structural variants in cancer genomes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54266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8639" y="283598"/>
            <a:ext cx="5232137" cy="6354946"/>
          </a:xfrm>
          <a:prstGeom prst="rect">
            <a:avLst/>
          </a:prstGeom>
        </p:spPr>
      </p:pic>
      <p:sp>
        <p:nvSpPr>
          <p:cNvPr id="3" name="Rectangle 2"/>
          <p:cNvSpPr/>
          <p:nvPr/>
        </p:nvSpPr>
        <p:spPr>
          <a:xfrm>
            <a:off x="5696712" y="1496491"/>
            <a:ext cx="6495288" cy="954107"/>
          </a:xfrm>
          <a:prstGeom prst="rect">
            <a:avLst/>
          </a:prstGeom>
        </p:spPr>
        <p:txBody>
          <a:bodyPr wrap="square">
            <a:spAutoFit/>
          </a:bodyPr>
          <a:lstStyle/>
          <a:p>
            <a:r>
              <a:rPr lang="en-US" altLang="zh-CN" sz="2800" b="1" dirty="0">
                <a:solidFill>
                  <a:srgbClr val="222222"/>
                </a:solidFill>
                <a:latin typeface="Arial" panose="020B0604020202020204" pitchFamily="34" charset="0"/>
                <a:cs typeface="Arial" panose="020B0604020202020204" pitchFamily="34" charset="0"/>
              </a:rPr>
              <a:t>Fig. 2: Frequency of structural-variant classes across </a:t>
            </a:r>
            <a:r>
              <a:rPr lang="en-US" altLang="zh-CN" sz="2800" b="1" dirty="0" err="1">
                <a:solidFill>
                  <a:srgbClr val="222222"/>
                </a:solidFill>
                <a:latin typeface="Arial" panose="020B0604020202020204" pitchFamily="34" charset="0"/>
                <a:cs typeface="Arial" panose="020B0604020202020204" pitchFamily="34" charset="0"/>
              </a:rPr>
              <a:t>tumour</a:t>
            </a:r>
            <a:r>
              <a:rPr lang="en-US" altLang="zh-CN" sz="2800" b="1" dirty="0">
                <a:solidFill>
                  <a:srgbClr val="222222"/>
                </a:solidFill>
                <a:latin typeface="Arial" panose="020B0604020202020204" pitchFamily="34" charset="0"/>
                <a:cs typeface="Arial" panose="020B0604020202020204" pitchFamily="34" charset="0"/>
              </a:rPr>
              <a:t> types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75391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2856" y="370231"/>
            <a:ext cx="4568952" cy="6276473"/>
          </a:xfrm>
          <a:prstGeom prst="rect">
            <a:avLst/>
          </a:prstGeom>
        </p:spPr>
      </p:pic>
      <p:sp>
        <p:nvSpPr>
          <p:cNvPr id="3" name="Rectangle 2"/>
          <p:cNvSpPr/>
          <p:nvPr/>
        </p:nvSpPr>
        <p:spPr>
          <a:xfrm>
            <a:off x="5608320" y="880795"/>
            <a:ext cx="6096000" cy="1384995"/>
          </a:xfrm>
          <a:prstGeom prst="rect">
            <a:avLst/>
          </a:prstGeom>
        </p:spPr>
        <p:txBody>
          <a:bodyPr>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 5: Size distribution and genomic properties of classified structural variants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9997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0872" y="214160"/>
            <a:ext cx="4757928" cy="6494398"/>
          </a:xfrm>
          <a:prstGeom prst="rect">
            <a:avLst/>
          </a:prstGeom>
        </p:spPr>
      </p:pic>
      <p:sp>
        <p:nvSpPr>
          <p:cNvPr id="3" name="Rectangle 2"/>
          <p:cNvSpPr/>
          <p:nvPr/>
        </p:nvSpPr>
        <p:spPr>
          <a:xfrm>
            <a:off x="5638800" y="872529"/>
            <a:ext cx="6096000" cy="954107"/>
          </a:xfrm>
          <a:prstGeom prst="rect">
            <a:avLst/>
          </a:prstGeom>
        </p:spPr>
        <p:txBody>
          <a:bodyPr>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 6: Structural-variant signatures in human cancers</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67467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7057" y="1206782"/>
            <a:ext cx="10608994" cy="584775"/>
          </a:xfrm>
          <a:prstGeom prst="rect">
            <a:avLst/>
          </a:prstGeom>
          <a:noFill/>
        </p:spPr>
        <p:txBody>
          <a:bodyPr wrap="none" rtlCol="0">
            <a:spAutoFit/>
          </a:bodyPr>
          <a:lstStyle/>
          <a:p>
            <a:r>
              <a:rPr lang="en-US" altLang="zh-CN" sz="3200" b="1" dirty="0" smtClean="0">
                <a:latin typeface="Arial" panose="020B0604020202020204" pitchFamily="34" charset="0"/>
                <a:cs typeface="Arial" panose="020B0604020202020204" pitchFamily="34" charset="0"/>
              </a:rPr>
              <a:t>Applications for cancer mutational signature analysis</a:t>
            </a:r>
            <a:endParaRPr lang="zh-CN" altLang="en-US" sz="3200" b="1" dirty="0">
              <a:latin typeface="Arial" panose="020B0604020202020204" pitchFamily="34" charset="0"/>
              <a:cs typeface="Arial" panose="020B0604020202020204" pitchFamily="34" charset="0"/>
            </a:endParaRPr>
          </a:p>
        </p:txBody>
      </p:sp>
      <p:sp>
        <p:nvSpPr>
          <p:cNvPr id="3" name="TextBox 2"/>
          <p:cNvSpPr txBox="1"/>
          <p:nvPr/>
        </p:nvSpPr>
        <p:spPr>
          <a:xfrm>
            <a:off x="3401133" y="2578608"/>
            <a:ext cx="3098541" cy="646331"/>
          </a:xfrm>
          <a:prstGeom prst="rect">
            <a:avLst/>
          </a:prstGeom>
          <a:noFill/>
        </p:spPr>
        <p:txBody>
          <a:bodyPr wrap="none" rtlCol="0">
            <a:spAutoFit/>
          </a:bodyPr>
          <a:lstStyle/>
          <a:p>
            <a:r>
              <a:rPr lang="en-US" altLang="zh-CN" sz="3600" b="1" dirty="0" smtClean="0"/>
              <a:t>HRD prediction</a:t>
            </a:r>
            <a:endParaRPr lang="zh-CN" altLang="en-US" sz="3600" b="1" dirty="0"/>
          </a:p>
        </p:txBody>
      </p:sp>
      <p:sp>
        <p:nvSpPr>
          <p:cNvPr id="4" name="TextBox 3"/>
          <p:cNvSpPr txBox="1"/>
          <p:nvPr/>
        </p:nvSpPr>
        <p:spPr>
          <a:xfrm>
            <a:off x="3401133" y="3479626"/>
            <a:ext cx="3845027" cy="369332"/>
          </a:xfrm>
          <a:prstGeom prst="rect">
            <a:avLst/>
          </a:prstGeom>
          <a:noFill/>
        </p:spPr>
        <p:txBody>
          <a:bodyPr wrap="none" rtlCol="0">
            <a:spAutoFit/>
          </a:bodyPr>
          <a:lstStyle/>
          <a:p>
            <a:r>
              <a:rPr lang="en-US" altLang="zh-CN" dirty="0" smtClean="0">
                <a:solidFill>
                  <a:srgbClr val="FF0000"/>
                </a:solidFill>
              </a:rPr>
              <a:t>APOBEC signature and immunotherapy</a:t>
            </a:r>
            <a:endParaRPr lang="zh-CN" altLang="en-US" dirty="0">
              <a:solidFill>
                <a:srgbClr val="FF0000"/>
              </a:solidFill>
            </a:endParaRPr>
          </a:p>
        </p:txBody>
      </p:sp>
      <p:sp>
        <p:nvSpPr>
          <p:cNvPr id="5" name="TextBox 4"/>
          <p:cNvSpPr txBox="1"/>
          <p:nvPr/>
        </p:nvSpPr>
        <p:spPr>
          <a:xfrm>
            <a:off x="3401133" y="3918979"/>
            <a:ext cx="3362652" cy="369332"/>
          </a:xfrm>
          <a:prstGeom prst="rect">
            <a:avLst/>
          </a:prstGeom>
          <a:noFill/>
        </p:spPr>
        <p:txBody>
          <a:bodyPr wrap="none" rtlCol="0">
            <a:spAutoFit/>
          </a:bodyPr>
          <a:lstStyle/>
          <a:p>
            <a:r>
              <a:rPr lang="en-US" altLang="zh-CN" dirty="0" smtClean="0"/>
              <a:t>CNA burden and cancer prognosis</a:t>
            </a:r>
            <a:endParaRPr lang="zh-CN" altLang="en-US" dirty="0"/>
          </a:p>
        </p:txBody>
      </p:sp>
      <p:sp>
        <p:nvSpPr>
          <p:cNvPr id="6" name="TextBox 5"/>
          <p:cNvSpPr txBox="1"/>
          <p:nvPr/>
        </p:nvSpPr>
        <p:spPr>
          <a:xfrm>
            <a:off x="3401133" y="4409624"/>
            <a:ext cx="3556230" cy="369332"/>
          </a:xfrm>
          <a:prstGeom prst="rect">
            <a:avLst/>
          </a:prstGeom>
          <a:noFill/>
        </p:spPr>
        <p:txBody>
          <a:bodyPr wrap="none" rtlCol="0">
            <a:spAutoFit/>
          </a:bodyPr>
          <a:lstStyle/>
          <a:p>
            <a:r>
              <a:rPr lang="en-US" altLang="zh-CN" dirty="0" smtClean="0">
                <a:solidFill>
                  <a:srgbClr val="FF0000"/>
                </a:solidFill>
              </a:rPr>
              <a:t>CNA signature and cancer prognosis</a:t>
            </a:r>
            <a:endParaRPr lang="zh-CN" altLang="en-US" dirty="0">
              <a:solidFill>
                <a:srgbClr val="FF0000"/>
              </a:solidFill>
            </a:endParaRPr>
          </a:p>
        </p:txBody>
      </p:sp>
      <p:sp>
        <p:nvSpPr>
          <p:cNvPr id="7" name="TextBox 6"/>
          <p:cNvSpPr txBox="1"/>
          <p:nvPr/>
        </p:nvSpPr>
        <p:spPr>
          <a:xfrm>
            <a:off x="3401133" y="4984589"/>
            <a:ext cx="5264583" cy="369332"/>
          </a:xfrm>
          <a:prstGeom prst="rect">
            <a:avLst/>
          </a:prstGeom>
          <a:noFill/>
        </p:spPr>
        <p:txBody>
          <a:bodyPr wrap="none" rtlCol="0">
            <a:spAutoFit/>
          </a:bodyPr>
          <a:lstStyle/>
          <a:p>
            <a:r>
              <a:rPr lang="en-US" altLang="zh-CN" dirty="0" smtClean="0"/>
              <a:t>Passenger mutation pattern and cancer classification</a:t>
            </a:r>
            <a:endParaRPr lang="zh-CN" altLang="en-US" dirty="0"/>
          </a:p>
        </p:txBody>
      </p:sp>
      <p:sp>
        <p:nvSpPr>
          <p:cNvPr id="8" name="TextBox 7"/>
          <p:cNvSpPr txBox="1"/>
          <p:nvPr/>
        </p:nvSpPr>
        <p:spPr>
          <a:xfrm>
            <a:off x="3401133" y="5559554"/>
            <a:ext cx="6398355" cy="369332"/>
          </a:xfrm>
          <a:prstGeom prst="rect">
            <a:avLst/>
          </a:prstGeom>
          <a:noFill/>
        </p:spPr>
        <p:txBody>
          <a:bodyPr wrap="none" rtlCol="0">
            <a:spAutoFit/>
          </a:bodyPr>
          <a:lstStyle/>
          <a:p>
            <a:r>
              <a:rPr lang="en-US" altLang="zh-CN" dirty="0" smtClean="0">
                <a:solidFill>
                  <a:srgbClr val="FF0000"/>
                </a:solidFill>
              </a:rPr>
              <a:t>Signature and cancer targeted therapy----metabolism perspective</a:t>
            </a:r>
            <a:endParaRPr lang="zh-CN" altLang="en-US" dirty="0">
              <a:solidFill>
                <a:srgbClr val="FF0000"/>
              </a:solidFill>
            </a:endParaRPr>
          </a:p>
        </p:txBody>
      </p:sp>
    </p:spTree>
    <p:extLst>
      <p:ext uri="{BB962C8B-B14F-4D97-AF65-F5344CB8AC3E}">
        <p14:creationId xmlns:p14="http://schemas.microsoft.com/office/powerpoint/2010/main" val="2613922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70FF45A4-3C6A-36E2-BE9D-7F973EBF2C20}"/>
              </a:ext>
            </a:extLst>
          </p:cNvPr>
          <p:cNvSpPr txBox="1"/>
          <p:nvPr/>
        </p:nvSpPr>
        <p:spPr>
          <a:xfrm>
            <a:off x="4620470" y="462522"/>
            <a:ext cx="2659702" cy="461665"/>
          </a:xfrm>
          <a:prstGeom prst="rect">
            <a:avLst/>
          </a:prstGeom>
          <a:noFill/>
        </p:spPr>
        <p:txBody>
          <a:bodyPr wrap="none" rtlCol="0">
            <a:spAutoFit/>
          </a:bodyPr>
          <a:lstStyle/>
          <a:p>
            <a:r>
              <a:rPr lang="zh-CN" altLang="en-US" sz="2400" b="1" dirty="0"/>
              <a:t>人工智能发展历史</a:t>
            </a:r>
          </a:p>
        </p:txBody>
      </p:sp>
      <p:grpSp>
        <p:nvGrpSpPr>
          <p:cNvPr id="25" name="组合 24">
            <a:extLst>
              <a:ext uri="{FF2B5EF4-FFF2-40B4-BE49-F238E27FC236}">
                <a16:creationId xmlns:a16="http://schemas.microsoft.com/office/drawing/2014/main" xmlns="" id="{80689FE3-4E3C-C98D-3C0A-96C9E8058986}"/>
              </a:ext>
            </a:extLst>
          </p:cNvPr>
          <p:cNvGrpSpPr/>
          <p:nvPr/>
        </p:nvGrpSpPr>
        <p:grpSpPr>
          <a:xfrm>
            <a:off x="269015" y="3530412"/>
            <a:ext cx="11526516" cy="459247"/>
            <a:chOff x="172762" y="3255404"/>
            <a:chExt cx="11526516" cy="459247"/>
          </a:xfrm>
        </p:grpSpPr>
        <p:cxnSp>
          <p:nvCxnSpPr>
            <p:cNvPr id="4" name="直接箭头连接符 3">
              <a:extLst>
                <a:ext uri="{FF2B5EF4-FFF2-40B4-BE49-F238E27FC236}">
                  <a16:creationId xmlns:a16="http://schemas.microsoft.com/office/drawing/2014/main" xmlns="" id="{BFCF5838-6884-AF4F-96FA-22630936A605}"/>
                </a:ext>
              </a:extLst>
            </p:cNvPr>
            <p:cNvCxnSpPr/>
            <p:nvPr/>
          </p:nvCxnSpPr>
          <p:spPr>
            <a:xfrm>
              <a:off x="492722" y="3341341"/>
              <a:ext cx="112065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xmlns="" id="{276F0BA6-0320-7F3D-D294-28FB8D945693}"/>
                </a:ext>
              </a:extLst>
            </p:cNvPr>
            <p:cNvSpPr/>
            <p:nvPr/>
          </p:nvSpPr>
          <p:spPr>
            <a:xfrm>
              <a:off x="442456" y="3255404"/>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a:extLst>
                <a:ext uri="{FF2B5EF4-FFF2-40B4-BE49-F238E27FC236}">
                  <a16:creationId xmlns:a16="http://schemas.microsoft.com/office/drawing/2014/main" xmlns="" id="{81F5AE06-06FE-0FBA-0E7B-E3BEC58A6CCD}"/>
                </a:ext>
              </a:extLst>
            </p:cNvPr>
            <p:cNvSpPr/>
            <p:nvPr/>
          </p:nvSpPr>
          <p:spPr>
            <a:xfrm>
              <a:off x="1585138" y="3255404"/>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a:extLst>
                <a:ext uri="{FF2B5EF4-FFF2-40B4-BE49-F238E27FC236}">
                  <a16:creationId xmlns:a16="http://schemas.microsoft.com/office/drawing/2014/main" xmlns="" id="{A1A2340D-8B58-AF7B-DCF9-C2E9EDF29BCF}"/>
                </a:ext>
              </a:extLst>
            </p:cNvPr>
            <p:cNvSpPr/>
            <p:nvPr/>
          </p:nvSpPr>
          <p:spPr>
            <a:xfrm>
              <a:off x="2727820" y="3255404"/>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a:extLst>
                <a:ext uri="{FF2B5EF4-FFF2-40B4-BE49-F238E27FC236}">
                  <a16:creationId xmlns:a16="http://schemas.microsoft.com/office/drawing/2014/main" xmlns="" id="{E6374251-E399-0768-79E6-69E9D5298037}"/>
                </a:ext>
              </a:extLst>
            </p:cNvPr>
            <p:cNvSpPr/>
            <p:nvPr/>
          </p:nvSpPr>
          <p:spPr>
            <a:xfrm>
              <a:off x="3870502" y="3255404"/>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椭圆 8">
              <a:extLst>
                <a:ext uri="{FF2B5EF4-FFF2-40B4-BE49-F238E27FC236}">
                  <a16:creationId xmlns:a16="http://schemas.microsoft.com/office/drawing/2014/main" xmlns="" id="{2CBA5C9E-80EE-20AC-82CD-80296FFDC8F6}"/>
                </a:ext>
              </a:extLst>
            </p:cNvPr>
            <p:cNvSpPr/>
            <p:nvPr/>
          </p:nvSpPr>
          <p:spPr>
            <a:xfrm>
              <a:off x="5013184" y="3255404"/>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9">
              <a:extLst>
                <a:ext uri="{FF2B5EF4-FFF2-40B4-BE49-F238E27FC236}">
                  <a16:creationId xmlns:a16="http://schemas.microsoft.com/office/drawing/2014/main" xmlns="" id="{F1BB8A2C-1CC6-8CC7-9E9B-CDB8B1A34649}"/>
                </a:ext>
              </a:extLst>
            </p:cNvPr>
            <p:cNvSpPr/>
            <p:nvPr/>
          </p:nvSpPr>
          <p:spPr>
            <a:xfrm>
              <a:off x="6155866" y="3255404"/>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xmlns="" id="{05CF5792-C56D-11A8-EFBA-827EA8DD1C35}"/>
                </a:ext>
              </a:extLst>
            </p:cNvPr>
            <p:cNvSpPr/>
            <p:nvPr/>
          </p:nvSpPr>
          <p:spPr>
            <a:xfrm>
              <a:off x="7298548" y="3255404"/>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a:extLst>
                <a:ext uri="{FF2B5EF4-FFF2-40B4-BE49-F238E27FC236}">
                  <a16:creationId xmlns:a16="http://schemas.microsoft.com/office/drawing/2014/main" xmlns="" id="{B0F54329-E751-F605-40F3-6695434E324D}"/>
                </a:ext>
              </a:extLst>
            </p:cNvPr>
            <p:cNvSpPr/>
            <p:nvPr/>
          </p:nvSpPr>
          <p:spPr>
            <a:xfrm>
              <a:off x="8441230" y="3255404"/>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a:extLst>
                <a:ext uri="{FF2B5EF4-FFF2-40B4-BE49-F238E27FC236}">
                  <a16:creationId xmlns:a16="http://schemas.microsoft.com/office/drawing/2014/main" xmlns="" id="{E360C2F0-F4FF-C0E0-F49D-E80081D33B79}"/>
                </a:ext>
              </a:extLst>
            </p:cNvPr>
            <p:cNvSpPr/>
            <p:nvPr/>
          </p:nvSpPr>
          <p:spPr>
            <a:xfrm>
              <a:off x="9583912" y="3255404"/>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a:extLst>
                <a:ext uri="{FF2B5EF4-FFF2-40B4-BE49-F238E27FC236}">
                  <a16:creationId xmlns:a16="http://schemas.microsoft.com/office/drawing/2014/main" xmlns="" id="{E1632132-5BE4-CDF0-3602-15B813F6F877}"/>
                </a:ext>
              </a:extLst>
            </p:cNvPr>
            <p:cNvSpPr/>
            <p:nvPr/>
          </p:nvSpPr>
          <p:spPr>
            <a:xfrm>
              <a:off x="10726591" y="3255404"/>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xmlns="" id="{25A81F88-48C4-9592-E1AA-EA931672FD97}"/>
                </a:ext>
              </a:extLst>
            </p:cNvPr>
            <p:cNvSpPr txBox="1"/>
            <p:nvPr/>
          </p:nvSpPr>
          <p:spPr>
            <a:xfrm>
              <a:off x="172762" y="3376097"/>
              <a:ext cx="639919"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1930</a:t>
              </a:r>
              <a:endParaRPr lang="zh-CN" altLang="en-US" sz="1600" b="1"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xmlns="" id="{7BBE3CCB-B008-02DD-B424-B9C5C5FF2C1F}"/>
                </a:ext>
              </a:extLst>
            </p:cNvPr>
            <p:cNvSpPr txBox="1"/>
            <p:nvPr/>
          </p:nvSpPr>
          <p:spPr>
            <a:xfrm>
              <a:off x="1317859" y="3376097"/>
              <a:ext cx="639919"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1940</a:t>
              </a:r>
              <a:endParaRPr lang="zh-CN" altLang="en-US" sz="16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xmlns="" id="{6BCDCF27-99CC-789D-2D1A-98478669C3E8}"/>
                </a:ext>
              </a:extLst>
            </p:cNvPr>
            <p:cNvSpPr txBox="1"/>
            <p:nvPr/>
          </p:nvSpPr>
          <p:spPr>
            <a:xfrm>
              <a:off x="7043344" y="3376097"/>
              <a:ext cx="639919"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1990</a:t>
              </a:r>
              <a:endParaRPr lang="zh-CN" altLang="en-US" sz="1600" b="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xmlns="" id="{D002DA99-7292-F7C4-C5B4-1AE0CE1A815A}"/>
                </a:ext>
              </a:extLst>
            </p:cNvPr>
            <p:cNvSpPr txBox="1"/>
            <p:nvPr/>
          </p:nvSpPr>
          <p:spPr>
            <a:xfrm>
              <a:off x="5898247" y="3376097"/>
              <a:ext cx="639919"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1980</a:t>
              </a:r>
              <a:endParaRPr lang="zh-CN" altLang="en-US" sz="1600" b="1"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xmlns="" id="{C6996796-9654-65FC-3B2A-BB80C029DF4F}"/>
                </a:ext>
              </a:extLst>
            </p:cNvPr>
            <p:cNvSpPr txBox="1"/>
            <p:nvPr/>
          </p:nvSpPr>
          <p:spPr>
            <a:xfrm>
              <a:off x="2462956" y="3376097"/>
              <a:ext cx="639919"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1950</a:t>
              </a:r>
              <a:endParaRPr lang="zh-CN" altLang="en-US" sz="1600" b="1"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xmlns="" id="{9AEF78E1-229C-4FE8-D28D-83D2271D9EB9}"/>
                </a:ext>
              </a:extLst>
            </p:cNvPr>
            <p:cNvSpPr txBox="1"/>
            <p:nvPr/>
          </p:nvSpPr>
          <p:spPr>
            <a:xfrm>
              <a:off x="3608053" y="3376097"/>
              <a:ext cx="639919"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1960</a:t>
              </a:r>
              <a:endParaRPr lang="zh-CN" altLang="en-US" sz="1600" b="1"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xmlns="" id="{18CF533F-3588-6622-031F-D63AD8273B74}"/>
                </a:ext>
              </a:extLst>
            </p:cNvPr>
            <p:cNvSpPr txBox="1"/>
            <p:nvPr/>
          </p:nvSpPr>
          <p:spPr>
            <a:xfrm>
              <a:off x="4753150" y="3376097"/>
              <a:ext cx="639919"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1970</a:t>
              </a:r>
              <a:endParaRPr lang="zh-CN" altLang="en-US" sz="1600" b="1"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xmlns="" id="{59EF4E08-CD41-7C06-4AA7-F590453BFAE0}"/>
                </a:ext>
              </a:extLst>
            </p:cNvPr>
            <p:cNvSpPr txBox="1"/>
            <p:nvPr/>
          </p:nvSpPr>
          <p:spPr>
            <a:xfrm>
              <a:off x="8188441" y="3376097"/>
              <a:ext cx="639919"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2000</a:t>
              </a:r>
              <a:endParaRPr lang="zh-CN" altLang="en-US" sz="1600" b="1"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xmlns="" id="{3A5A5088-4F75-BCCD-76C4-F2482FCD7E41}"/>
                </a:ext>
              </a:extLst>
            </p:cNvPr>
            <p:cNvSpPr txBox="1"/>
            <p:nvPr/>
          </p:nvSpPr>
          <p:spPr>
            <a:xfrm>
              <a:off x="9333538" y="3376097"/>
              <a:ext cx="639919"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2010</a:t>
              </a:r>
              <a:endParaRPr lang="zh-CN" altLang="en-US" sz="1600" b="1"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xmlns="" id="{F9FCA2EB-1099-6023-6664-A445C9F6DAF2}"/>
                </a:ext>
              </a:extLst>
            </p:cNvPr>
            <p:cNvSpPr txBox="1"/>
            <p:nvPr/>
          </p:nvSpPr>
          <p:spPr>
            <a:xfrm>
              <a:off x="10478631" y="3376097"/>
              <a:ext cx="639919" cy="338554"/>
            </a:xfrm>
            <a:prstGeom prst="rect">
              <a:avLst/>
            </a:prstGeom>
            <a:noFill/>
          </p:spPr>
          <p:txBody>
            <a:bodyPr wrap="none" rtlCol="0">
              <a:spAutoFit/>
            </a:bodyPr>
            <a:lstStyle/>
            <a:p>
              <a:r>
                <a:rPr lang="en-US" altLang="zh-CN" sz="1600" b="1" dirty="0">
                  <a:latin typeface="Arial" panose="020B0604020202020204" pitchFamily="34" charset="0"/>
                  <a:cs typeface="Arial" panose="020B0604020202020204" pitchFamily="34" charset="0"/>
                </a:rPr>
                <a:t>2020</a:t>
              </a:r>
              <a:endParaRPr lang="zh-CN" altLang="en-US" sz="1600" b="1" dirty="0">
                <a:latin typeface="Arial" panose="020B0604020202020204" pitchFamily="34" charset="0"/>
                <a:cs typeface="Arial" panose="020B0604020202020204" pitchFamily="34" charset="0"/>
              </a:endParaRPr>
            </a:p>
          </p:txBody>
        </p:sp>
      </p:grpSp>
      <p:cxnSp>
        <p:nvCxnSpPr>
          <p:cNvPr id="27" name="直接连接符 26">
            <a:extLst>
              <a:ext uri="{FF2B5EF4-FFF2-40B4-BE49-F238E27FC236}">
                <a16:creationId xmlns:a16="http://schemas.microsoft.com/office/drawing/2014/main" xmlns="" id="{52A91B9B-446B-520C-5786-760B3BB6C45A}"/>
              </a:ext>
            </a:extLst>
          </p:cNvPr>
          <p:cNvCxnSpPr>
            <a:cxnSpLocks/>
          </p:cNvCxnSpPr>
          <p:nvPr/>
        </p:nvCxnSpPr>
        <p:spPr>
          <a:xfrm flipV="1">
            <a:off x="2898259" y="1933246"/>
            <a:ext cx="0" cy="163803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xmlns="" id="{CD4E96DE-A1D2-5D33-6D72-9D61645D4BE3}"/>
              </a:ext>
            </a:extLst>
          </p:cNvPr>
          <p:cNvSpPr txBox="1"/>
          <p:nvPr/>
        </p:nvSpPr>
        <p:spPr>
          <a:xfrm>
            <a:off x="1734378" y="1272978"/>
            <a:ext cx="2246128" cy="646331"/>
          </a:xfrm>
          <a:prstGeom prst="rect">
            <a:avLst/>
          </a:prstGeom>
          <a:noFill/>
        </p:spPr>
        <p:txBody>
          <a:bodyPr wrap="none" rtlCol="0">
            <a:spAutoFit/>
          </a:bodyPr>
          <a:lstStyle/>
          <a:p>
            <a:pPr algn="ctr"/>
            <a:r>
              <a:rPr lang="en-US" altLang="zh-CN" sz="1400" b="1" dirty="0"/>
              <a:t>1950</a:t>
            </a:r>
          </a:p>
          <a:p>
            <a:pPr algn="ctr"/>
            <a:r>
              <a:rPr lang="zh-CN" altLang="en-US" sz="1100" b="1" dirty="0"/>
              <a:t>艾伦</a:t>
            </a:r>
            <a:r>
              <a:rPr lang="en-US" altLang="zh-CN" sz="1100" b="1" dirty="0"/>
              <a:t>·</a:t>
            </a:r>
            <a:r>
              <a:rPr lang="zh-CN" altLang="en-US" sz="1100" b="1" dirty="0"/>
              <a:t>麦席森</a:t>
            </a:r>
            <a:r>
              <a:rPr lang="en-US" altLang="zh-CN" sz="1100" b="1" dirty="0"/>
              <a:t>·</a:t>
            </a:r>
            <a:r>
              <a:rPr lang="zh-CN" altLang="en-US" sz="1100" b="1" dirty="0"/>
              <a:t>图灵提出“图灵测试” </a:t>
            </a:r>
            <a:endParaRPr lang="en-US" altLang="zh-CN" sz="1100" b="1" dirty="0"/>
          </a:p>
          <a:p>
            <a:pPr algn="ctr"/>
            <a:r>
              <a:rPr lang="zh-CN" altLang="en-US" sz="1100" b="1" dirty="0"/>
              <a:t>定义了人工智能的标准</a:t>
            </a:r>
          </a:p>
        </p:txBody>
      </p:sp>
      <p:sp>
        <p:nvSpPr>
          <p:cNvPr id="32" name="文本框 31">
            <a:extLst>
              <a:ext uri="{FF2B5EF4-FFF2-40B4-BE49-F238E27FC236}">
                <a16:creationId xmlns:a16="http://schemas.microsoft.com/office/drawing/2014/main" xmlns="" id="{8AC51D90-4B4D-5EB5-E3C6-B7BB6AB56B7C}"/>
              </a:ext>
            </a:extLst>
          </p:cNvPr>
          <p:cNvSpPr txBox="1"/>
          <p:nvPr/>
        </p:nvSpPr>
        <p:spPr>
          <a:xfrm>
            <a:off x="1403198" y="2106874"/>
            <a:ext cx="1454244" cy="815608"/>
          </a:xfrm>
          <a:prstGeom prst="rect">
            <a:avLst/>
          </a:prstGeom>
          <a:noFill/>
        </p:spPr>
        <p:txBody>
          <a:bodyPr wrap="none" rtlCol="0">
            <a:spAutoFit/>
          </a:bodyPr>
          <a:lstStyle/>
          <a:p>
            <a:pPr algn="ctr"/>
            <a:r>
              <a:rPr lang="en-US" altLang="zh-CN" sz="1400" b="1" dirty="0"/>
              <a:t>1943</a:t>
            </a:r>
          </a:p>
          <a:p>
            <a:pPr algn="ctr"/>
            <a:r>
              <a:rPr lang="zh-CN" altLang="en-US" sz="1100" b="1" dirty="0"/>
              <a:t>麦卡洛克和皮茨提出</a:t>
            </a:r>
            <a:endParaRPr lang="en-US" altLang="zh-CN" sz="1100" b="1" dirty="0"/>
          </a:p>
          <a:p>
            <a:pPr algn="ctr"/>
            <a:r>
              <a:rPr lang="zh-CN" altLang="en-US" sz="1100" b="1" dirty="0"/>
              <a:t>神经元的数学模型</a:t>
            </a:r>
            <a:endParaRPr lang="en-US" altLang="zh-CN" sz="1100" b="1" dirty="0"/>
          </a:p>
          <a:p>
            <a:pPr algn="ctr"/>
            <a:r>
              <a:rPr lang="zh-CN" altLang="en-US" sz="1100" b="1" dirty="0"/>
              <a:t>奠基了现代人工智能</a:t>
            </a:r>
          </a:p>
        </p:txBody>
      </p:sp>
      <p:cxnSp>
        <p:nvCxnSpPr>
          <p:cNvPr id="33" name="直接连接符 32">
            <a:extLst>
              <a:ext uri="{FF2B5EF4-FFF2-40B4-BE49-F238E27FC236}">
                <a16:creationId xmlns:a16="http://schemas.microsoft.com/office/drawing/2014/main" xmlns="" id="{A88DAAA5-533D-6914-A7DB-B5B5BB2F3A60}"/>
              </a:ext>
            </a:extLst>
          </p:cNvPr>
          <p:cNvCxnSpPr>
            <a:cxnSpLocks/>
          </p:cNvCxnSpPr>
          <p:nvPr/>
        </p:nvCxnSpPr>
        <p:spPr>
          <a:xfrm flipV="1">
            <a:off x="2106402" y="2965450"/>
            <a:ext cx="0" cy="62676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xmlns="" id="{7CBF5FC6-B777-95E0-7E13-044F79C74DF9}"/>
              </a:ext>
            </a:extLst>
          </p:cNvPr>
          <p:cNvSpPr txBox="1"/>
          <p:nvPr/>
        </p:nvSpPr>
        <p:spPr>
          <a:xfrm>
            <a:off x="2325076" y="5347320"/>
            <a:ext cx="2441694" cy="815608"/>
          </a:xfrm>
          <a:prstGeom prst="rect">
            <a:avLst/>
          </a:prstGeom>
          <a:noFill/>
        </p:spPr>
        <p:txBody>
          <a:bodyPr wrap="none" rtlCol="0">
            <a:spAutoFit/>
          </a:bodyPr>
          <a:lstStyle/>
          <a:p>
            <a:pPr algn="ctr"/>
            <a:r>
              <a:rPr lang="en-US" altLang="zh-CN" sz="1400" b="1" dirty="0"/>
              <a:t>1956</a:t>
            </a:r>
          </a:p>
          <a:p>
            <a:pPr algn="ctr"/>
            <a:r>
              <a:rPr lang="zh-CN" altLang="en-US" sz="1100" b="1" dirty="0"/>
              <a:t>达特茅斯学院人工智能夏季研讨会上</a:t>
            </a:r>
            <a:endParaRPr lang="en-US" altLang="zh-CN" sz="1100" b="1" dirty="0"/>
          </a:p>
          <a:p>
            <a:pPr algn="ctr"/>
            <a:r>
              <a:rPr lang="zh-CN" altLang="en-US" sz="1100" b="1" dirty="0"/>
              <a:t>正式使用了人工智能这一术语</a:t>
            </a:r>
            <a:endParaRPr lang="en-US" altLang="zh-CN" sz="1100" b="1" dirty="0"/>
          </a:p>
          <a:p>
            <a:pPr algn="ctr"/>
            <a:r>
              <a:rPr lang="zh-CN" altLang="en-US" sz="1100" b="1" dirty="0"/>
              <a:t>标志着人工智能学科的诞生</a:t>
            </a:r>
          </a:p>
        </p:txBody>
      </p:sp>
      <p:cxnSp>
        <p:nvCxnSpPr>
          <p:cNvPr id="38" name="直接连接符 37">
            <a:extLst>
              <a:ext uri="{FF2B5EF4-FFF2-40B4-BE49-F238E27FC236}">
                <a16:creationId xmlns:a16="http://schemas.microsoft.com/office/drawing/2014/main" xmlns="" id="{8DFFAF10-A752-B14F-C325-D8139CF868B5}"/>
              </a:ext>
            </a:extLst>
          </p:cNvPr>
          <p:cNvCxnSpPr>
            <a:cxnSpLocks/>
            <a:stCxn id="37" idx="0"/>
          </p:cNvCxnSpPr>
          <p:nvPr/>
        </p:nvCxnSpPr>
        <p:spPr>
          <a:xfrm flipV="1">
            <a:off x="3545923" y="3674412"/>
            <a:ext cx="0" cy="167290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8F9BDE3C-31B2-F3ED-2A29-9DEB520329D6}"/>
              </a:ext>
            </a:extLst>
          </p:cNvPr>
          <p:cNvCxnSpPr>
            <a:cxnSpLocks/>
            <a:endCxn id="43" idx="2"/>
          </p:cNvCxnSpPr>
          <p:nvPr/>
        </p:nvCxnSpPr>
        <p:spPr>
          <a:xfrm flipV="1">
            <a:off x="3676890" y="2649109"/>
            <a:ext cx="0" cy="94299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xmlns="" id="{34309EB7-C333-B3FC-322E-4F76B4D811D2}"/>
              </a:ext>
            </a:extLst>
          </p:cNvPr>
          <p:cNvSpPr txBox="1"/>
          <p:nvPr/>
        </p:nvSpPr>
        <p:spPr>
          <a:xfrm>
            <a:off x="2869617" y="2002778"/>
            <a:ext cx="1614545" cy="646331"/>
          </a:xfrm>
          <a:prstGeom prst="rect">
            <a:avLst/>
          </a:prstGeom>
          <a:noFill/>
        </p:spPr>
        <p:txBody>
          <a:bodyPr wrap="none" rtlCol="0">
            <a:spAutoFit/>
          </a:bodyPr>
          <a:lstStyle/>
          <a:p>
            <a:pPr algn="ctr"/>
            <a:r>
              <a:rPr lang="en-US" altLang="zh-CN" sz="1400" b="1" dirty="0"/>
              <a:t>1957</a:t>
            </a:r>
          </a:p>
          <a:p>
            <a:pPr algn="ctr"/>
            <a:r>
              <a:rPr lang="zh-CN" altLang="en-US" sz="1100" b="1" dirty="0"/>
              <a:t>罗森布拉特实现了 </a:t>
            </a:r>
            <a:endParaRPr lang="en-US" altLang="zh-CN" sz="1100" b="1" dirty="0"/>
          </a:p>
          <a:p>
            <a:pPr algn="ctr"/>
            <a:r>
              <a:rPr lang="zh-CN" altLang="en-US" sz="1100" b="1" dirty="0"/>
              <a:t>“感知机” 神经网络模型</a:t>
            </a:r>
          </a:p>
        </p:txBody>
      </p:sp>
      <p:sp>
        <p:nvSpPr>
          <p:cNvPr id="46" name="文本框 45">
            <a:extLst>
              <a:ext uri="{FF2B5EF4-FFF2-40B4-BE49-F238E27FC236}">
                <a16:creationId xmlns:a16="http://schemas.microsoft.com/office/drawing/2014/main" xmlns="" id="{4B5AB671-09D1-DD50-B8C2-D9C3499B0803}"/>
              </a:ext>
            </a:extLst>
          </p:cNvPr>
          <p:cNvSpPr txBox="1"/>
          <p:nvPr/>
        </p:nvSpPr>
        <p:spPr>
          <a:xfrm>
            <a:off x="3924469" y="4702021"/>
            <a:ext cx="1949572" cy="646331"/>
          </a:xfrm>
          <a:prstGeom prst="rect">
            <a:avLst/>
          </a:prstGeom>
          <a:noFill/>
        </p:spPr>
        <p:txBody>
          <a:bodyPr wrap="none" rtlCol="0">
            <a:spAutoFit/>
          </a:bodyPr>
          <a:lstStyle/>
          <a:p>
            <a:pPr algn="ctr"/>
            <a:r>
              <a:rPr lang="en-US" altLang="zh-CN" sz="1400" b="1" dirty="0"/>
              <a:t>1968</a:t>
            </a:r>
          </a:p>
          <a:p>
            <a:pPr algn="ctr"/>
            <a:r>
              <a:rPr lang="zh-CN" altLang="en-US" sz="1100" b="1" dirty="0"/>
              <a:t>爱德华</a:t>
            </a:r>
            <a:r>
              <a:rPr lang="en-US" altLang="zh-CN" sz="1100" b="1" dirty="0"/>
              <a:t>·</a:t>
            </a:r>
            <a:r>
              <a:rPr lang="zh-CN" altLang="en-US" sz="1100" b="1" dirty="0"/>
              <a:t>费根鲍姆</a:t>
            </a:r>
            <a:endParaRPr lang="en-US" altLang="zh-CN" sz="1100" b="1" dirty="0"/>
          </a:p>
          <a:p>
            <a:pPr algn="ctr"/>
            <a:r>
              <a:rPr lang="zh-CN" altLang="en-US" sz="1100" b="1" dirty="0"/>
              <a:t>提出首个专家系统</a:t>
            </a:r>
            <a:r>
              <a:rPr lang="en-US" altLang="zh-CN" sz="1100" b="1" dirty="0"/>
              <a:t>DENDRAL</a:t>
            </a:r>
            <a:endParaRPr lang="zh-CN" altLang="en-US" sz="1100" b="1" dirty="0"/>
          </a:p>
        </p:txBody>
      </p:sp>
      <p:cxnSp>
        <p:nvCxnSpPr>
          <p:cNvPr id="47" name="直接连接符 46">
            <a:extLst>
              <a:ext uri="{FF2B5EF4-FFF2-40B4-BE49-F238E27FC236}">
                <a16:creationId xmlns:a16="http://schemas.microsoft.com/office/drawing/2014/main" xmlns="" id="{5BBC57BA-E727-DAFD-3FD2-F7A3CAB2D136}"/>
              </a:ext>
            </a:extLst>
          </p:cNvPr>
          <p:cNvCxnSpPr>
            <a:cxnSpLocks/>
            <a:stCxn id="46" idx="0"/>
          </p:cNvCxnSpPr>
          <p:nvPr/>
        </p:nvCxnSpPr>
        <p:spPr>
          <a:xfrm flipH="1" flipV="1">
            <a:off x="4898958" y="3616350"/>
            <a:ext cx="297" cy="108567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28DA4934-5D55-DCAB-11FE-CB83086C4D89}"/>
              </a:ext>
            </a:extLst>
          </p:cNvPr>
          <p:cNvCxnSpPr>
            <a:cxnSpLocks/>
            <a:endCxn id="51" idx="2"/>
          </p:cNvCxnSpPr>
          <p:nvPr/>
        </p:nvCxnSpPr>
        <p:spPr>
          <a:xfrm flipH="1" flipV="1">
            <a:off x="5523142" y="2664411"/>
            <a:ext cx="2" cy="94299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xmlns="" id="{AA13CBC7-C4DE-A140-170F-D7B3255BD4AA}"/>
              </a:ext>
            </a:extLst>
          </p:cNvPr>
          <p:cNvSpPr txBox="1"/>
          <p:nvPr/>
        </p:nvSpPr>
        <p:spPr>
          <a:xfrm>
            <a:off x="4796020" y="2018080"/>
            <a:ext cx="1454244" cy="646331"/>
          </a:xfrm>
          <a:prstGeom prst="rect">
            <a:avLst/>
          </a:prstGeom>
          <a:noFill/>
        </p:spPr>
        <p:txBody>
          <a:bodyPr wrap="none" rtlCol="0">
            <a:spAutoFit/>
          </a:bodyPr>
          <a:lstStyle/>
          <a:p>
            <a:pPr algn="ctr"/>
            <a:r>
              <a:rPr lang="en-US" altLang="zh-CN" sz="1400" b="1" dirty="0"/>
              <a:t>1974</a:t>
            </a:r>
          </a:p>
          <a:p>
            <a:pPr algn="ctr"/>
            <a:r>
              <a:rPr lang="zh-CN" altLang="en-US" sz="1100" b="1" dirty="0"/>
              <a:t>沃伯斯首次</a:t>
            </a:r>
            <a:endParaRPr lang="en-US" altLang="zh-CN" sz="1100" b="1" dirty="0"/>
          </a:p>
          <a:p>
            <a:pPr algn="ctr"/>
            <a:r>
              <a:rPr lang="zh-CN" altLang="en-US" sz="1100" b="1" dirty="0"/>
              <a:t>提出了误差反向传播</a:t>
            </a:r>
          </a:p>
        </p:txBody>
      </p:sp>
      <p:sp>
        <p:nvSpPr>
          <p:cNvPr id="52" name="文本框 51">
            <a:extLst>
              <a:ext uri="{FF2B5EF4-FFF2-40B4-BE49-F238E27FC236}">
                <a16:creationId xmlns:a16="http://schemas.microsoft.com/office/drawing/2014/main" xmlns="" id="{F2D5432A-7443-4208-01A9-EF3D4DE25AD1}"/>
              </a:ext>
            </a:extLst>
          </p:cNvPr>
          <p:cNvSpPr txBox="1"/>
          <p:nvPr/>
        </p:nvSpPr>
        <p:spPr>
          <a:xfrm>
            <a:off x="5145315" y="1272978"/>
            <a:ext cx="2052165" cy="646331"/>
          </a:xfrm>
          <a:prstGeom prst="rect">
            <a:avLst/>
          </a:prstGeom>
          <a:noFill/>
        </p:spPr>
        <p:txBody>
          <a:bodyPr wrap="none" rtlCol="0">
            <a:spAutoFit/>
          </a:bodyPr>
          <a:lstStyle/>
          <a:p>
            <a:pPr algn="ctr"/>
            <a:r>
              <a:rPr lang="en-US" altLang="zh-CN" sz="1400" b="1" dirty="0"/>
              <a:t>1979</a:t>
            </a:r>
          </a:p>
          <a:p>
            <a:pPr algn="ctr"/>
            <a:r>
              <a:rPr lang="zh-CN" altLang="en-US" sz="1100" b="1" dirty="0"/>
              <a:t>汉斯</a:t>
            </a:r>
            <a:r>
              <a:rPr lang="en-US" altLang="zh-CN" sz="1100" b="1" dirty="0"/>
              <a:t>·</a:t>
            </a:r>
            <a:r>
              <a:rPr lang="zh-CN" altLang="en-US" sz="1100" b="1" dirty="0"/>
              <a:t>贝利纳打造的计算机程序</a:t>
            </a:r>
            <a:endParaRPr lang="en-US" altLang="zh-CN" sz="1100" b="1" dirty="0"/>
          </a:p>
          <a:p>
            <a:pPr algn="ctr"/>
            <a:r>
              <a:rPr lang="zh-CN" altLang="en-US" sz="1100" b="1" dirty="0"/>
              <a:t>战胜双陆棋世界冠军</a:t>
            </a:r>
          </a:p>
        </p:txBody>
      </p:sp>
      <p:cxnSp>
        <p:nvCxnSpPr>
          <p:cNvPr id="53" name="直接连接符 52">
            <a:extLst>
              <a:ext uri="{FF2B5EF4-FFF2-40B4-BE49-F238E27FC236}">
                <a16:creationId xmlns:a16="http://schemas.microsoft.com/office/drawing/2014/main" xmlns="" id="{C3044438-0E8C-63CF-B6D9-C03281E792F8}"/>
              </a:ext>
            </a:extLst>
          </p:cNvPr>
          <p:cNvCxnSpPr>
            <a:cxnSpLocks/>
          </p:cNvCxnSpPr>
          <p:nvPr/>
        </p:nvCxnSpPr>
        <p:spPr>
          <a:xfrm flipV="1">
            <a:off x="6171398" y="1857504"/>
            <a:ext cx="0" cy="174989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xmlns="" id="{61B43EC5-A048-081E-46E9-6886AC18AD0C}"/>
              </a:ext>
            </a:extLst>
          </p:cNvPr>
          <p:cNvSpPr txBox="1"/>
          <p:nvPr/>
        </p:nvSpPr>
        <p:spPr>
          <a:xfrm>
            <a:off x="5629271" y="5218505"/>
            <a:ext cx="1877437" cy="984885"/>
          </a:xfrm>
          <a:prstGeom prst="rect">
            <a:avLst/>
          </a:prstGeom>
          <a:noFill/>
        </p:spPr>
        <p:txBody>
          <a:bodyPr wrap="none" rtlCol="0">
            <a:spAutoFit/>
          </a:bodyPr>
          <a:lstStyle/>
          <a:p>
            <a:pPr algn="ctr"/>
            <a:r>
              <a:rPr lang="en-US" altLang="zh-CN" sz="1400" b="1" dirty="0"/>
              <a:t>1982</a:t>
            </a:r>
          </a:p>
          <a:p>
            <a:pPr algn="ctr"/>
            <a:r>
              <a:rPr lang="zh-CN" altLang="en-US" sz="1100" b="1" dirty="0"/>
              <a:t>约翰</a:t>
            </a:r>
            <a:r>
              <a:rPr lang="en-US" altLang="zh-CN" sz="1100" b="1" dirty="0"/>
              <a:t>·</a:t>
            </a:r>
            <a:r>
              <a:rPr lang="zh-CN" altLang="en-US" sz="1100" b="1" dirty="0"/>
              <a:t>霍普菲尔德</a:t>
            </a:r>
            <a:endParaRPr lang="en-US" altLang="zh-CN" sz="1100" b="1" dirty="0"/>
          </a:p>
          <a:p>
            <a:pPr algn="ctr"/>
            <a:r>
              <a:rPr lang="zh-CN" altLang="en-US" sz="1100" b="1" dirty="0"/>
              <a:t>发明了霍普菲尔德网络</a:t>
            </a:r>
            <a:endParaRPr lang="en-US" altLang="zh-CN" sz="1100" b="1" dirty="0"/>
          </a:p>
          <a:p>
            <a:pPr algn="ctr"/>
            <a:r>
              <a:rPr lang="zh-CN" altLang="en-US" sz="1100" b="1" dirty="0"/>
              <a:t>这是最早的</a:t>
            </a:r>
            <a:r>
              <a:rPr lang="en-US" altLang="zh-CN" sz="1100" b="1" dirty="0"/>
              <a:t>RNN</a:t>
            </a:r>
            <a:r>
              <a:rPr lang="zh-CN" altLang="en-US" sz="1100" b="1" dirty="0"/>
              <a:t>的雏形 </a:t>
            </a:r>
            <a:r>
              <a:rPr lang="en-US" altLang="zh-CN" sz="1100" b="1" dirty="0"/>
              <a:t>/</a:t>
            </a:r>
          </a:p>
          <a:p>
            <a:pPr algn="ctr"/>
            <a:r>
              <a:rPr lang="zh-CN" altLang="en-US" sz="1100" b="1" dirty="0"/>
              <a:t>日本第五代计算机项目开始</a:t>
            </a:r>
          </a:p>
        </p:txBody>
      </p:sp>
      <p:cxnSp>
        <p:nvCxnSpPr>
          <p:cNvPr id="56" name="直接连接符 55">
            <a:extLst>
              <a:ext uri="{FF2B5EF4-FFF2-40B4-BE49-F238E27FC236}">
                <a16:creationId xmlns:a16="http://schemas.microsoft.com/office/drawing/2014/main" xmlns="" id="{A77A3CA6-9871-7FE4-B8A7-05EC73BFD474}"/>
              </a:ext>
            </a:extLst>
          </p:cNvPr>
          <p:cNvCxnSpPr>
            <a:cxnSpLocks/>
            <a:stCxn id="55" idx="0"/>
          </p:cNvCxnSpPr>
          <p:nvPr/>
        </p:nvCxnSpPr>
        <p:spPr>
          <a:xfrm flipV="1">
            <a:off x="6567990" y="3640482"/>
            <a:ext cx="0" cy="157802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xmlns="" id="{913AD89B-35CF-8F5F-371A-94AE885805B6}"/>
              </a:ext>
            </a:extLst>
          </p:cNvPr>
          <p:cNvCxnSpPr>
            <a:cxnSpLocks/>
            <a:endCxn id="61" idx="2"/>
          </p:cNvCxnSpPr>
          <p:nvPr/>
        </p:nvCxnSpPr>
        <p:spPr>
          <a:xfrm flipH="1" flipV="1">
            <a:off x="7003397" y="3008186"/>
            <a:ext cx="4" cy="60443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xmlns="" id="{9D1D6661-06A6-A741-0CC0-44762FD93DA2}"/>
              </a:ext>
            </a:extLst>
          </p:cNvPr>
          <p:cNvSpPr txBox="1"/>
          <p:nvPr/>
        </p:nvSpPr>
        <p:spPr>
          <a:xfrm>
            <a:off x="6276275" y="2023301"/>
            <a:ext cx="1454244" cy="984885"/>
          </a:xfrm>
          <a:prstGeom prst="rect">
            <a:avLst/>
          </a:prstGeom>
          <a:noFill/>
        </p:spPr>
        <p:txBody>
          <a:bodyPr wrap="none" rtlCol="0">
            <a:spAutoFit/>
          </a:bodyPr>
          <a:lstStyle/>
          <a:p>
            <a:pPr algn="ctr"/>
            <a:r>
              <a:rPr lang="en-US" altLang="zh-CN" sz="1400" b="1" dirty="0"/>
              <a:t>1986</a:t>
            </a:r>
          </a:p>
          <a:p>
            <a:pPr algn="ctr"/>
            <a:r>
              <a:rPr lang="zh-CN" altLang="en-US" sz="1100" b="1" dirty="0"/>
              <a:t>辛顿等人先后提出了</a:t>
            </a:r>
            <a:endParaRPr lang="en-US" altLang="zh-CN" sz="1100" b="1" dirty="0"/>
          </a:p>
          <a:p>
            <a:pPr algn="ctr"/>
            <a:r>
              <a:rPr lang="zh-CN" altLang="en-US" sz="1100" b="1" dirty="0"/>
              <a:t>多层感知器</a:t>
            </a:r>
            <a:endParaRPr lang="en-US" altLang="zh-CN" sz="1100" b="1" dirty="0"/>
          </a:p>
          <a:p>
            <a:pPr algn="ctr"/>
            <a:r>
              <a:rPr lang="zh-CN" altLang="en-US" sz="1100" b="1" dirty="0"/>
              <a:t>与反向传播训练</a:t>
            </a:r>
            <a:endParaRPr lang="en-US" altLang="zh-CN" sz="1100" b="1" dirty="0"/>
          </a:p>
          <a:p>
            <a:pPr algn="ctr"/>
            <a:r>
              <a:rPr lang="zh-CN" altLang="en-US" sz="1100" b="1" dirty="0"/>
              <a:t>相结合的理念</a:t>
            </a:r>
          </a:p>
        </p:txBody>
      </p:sp>
      <p:sp>
        <p:nvSpPr>
          <p:cNvPr id="62" name="文本框 61">
            <a:extLst>
              <a:ext uri="{FF2B5EF4-FFF2-40B4-BE49-F238E27FC236}">
                <a16:creationId xmlns:a16="http://schemas.microsoft.com/office/drawing/2014/main" xmlns="" id="{BA1F5ED1-F915-A232-0F79-7FC9F0146AF2}"/>
              </a:ext>
            </a:extLst>
          </p:cNvPr>
          <p:cNvSpPr txBox="1"/>
          <p:nvPr/>
        </p:nvSpPr>
        <p:spPr>
          <a:xfrm>
            <a:off x="6619328" y="4313932"/>
            <a:ext cx="1346843" cy="815608"/>
          </a:xfrm>
          <a:prstGeom prst="rect">
            <a:avLst/>
          </a:prstGeom>
          <a:noFill/>
        </p:spPr>
        <p:txBody>
          <a:bodyPr wrap="none" rtlCol="0">
            <a:spAutoFit/>
          </a:bodyPr>
          <a:lstStyle/>
          <a:p>
            <a:pPr algn="ctr"/>
            <a:r>
              <a:rPr lang="en-US" altLang="zh-CN" sz="1400" b="1" dirty="0"/>
              <a:t>1989</a:t>
            </a:r>
          </a:p>
          <a:p>
            <a:pPr algn="ctr"/>
            <a:r>
              <a:rPr lang="zh-CN" altLang="en-US" sz="1100" b="1" dirty="0"/>
              <a:t>乔治</a:t>
            </a:r>
            <a:r>
              <a:rPr lang="en-US" altLang="zh-CN" sz="1100" b="1" dirty="0"/>
              <a:t>·</a:t>
            </a:r>
            <a:r>
              <a:rPr lang="zh-CN" altLang="en-US" sz="1100" b="1" dirty="0"/>
              <a:t>西本科证明了</a:t>
            </a:r>
            <a:endParaRPr lang="en-US" altLang="zh-CN" sz="1100" b="1" dirty="0"/>
          </a:p>
          <a:p>
            <a:pPr algn="ctr"/>
            <a:r>
              <a:rPr lang="zh-CN" altLang="en-US" sz="1100" b="1" dirty="0"/>
              <a:t>“万能近似定理” </a:t>
            </a:r>
            <a:r>
              <a:rPr lang="en-US" altLang="zh-CN" sz="1100" b="1" dirty="0"/>
              <a:t>/</a:t>
            </a:r>
          </a:p>
          <a:p>
            <a:pPr algn="ctr"/>
            <a:r>
              <a:rPr lang="zh-CN" altLang="en-US" sz="1100" b="1" dirty="0"/>
              <a:t>卷积神经网络出现</a:t>
            </a:r>
          </a:p>
        </p:txBody>
      </p:sp>
      <p:cxnSp>
        <p:nvCxnSpPr>
          <p:cNvPr id="63" name="直接连接符 62">
            <a:extLst>
              <a:ext uri="{FF2B5EF4-FFF2-40B4-BE49-F238E27FC236}">
                <a16:creationId xmlns:a16="http://schemas.microsoft.com/office/drawing/2014/main" xmlns="" id="{2F930EBD-CB6E-A904-C668-6C64ADFADD08}"/>
              </a:ext>
            </a:extLst>
          </p:cNvPr>
          <p:cNvCxnSpPr>
            <a:cxnSpLocks/>
          </p:cNvCxnSpPr>
          <p:nvPr/>
        </p:nvCxnSpPr>
        <p:spPr>
          <a:xfrm flipV="1">
            <a:off x="7328681" y="3943350"/>
            <a:ext cx="0" cy="4191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xmlns="" id="{06829CDB-AAEE-C12B-0C3A-5222544DCAB0}"/>
              </a:ext>
            </a:extLst>
          </p:cNvPr>
          <p:cNvCxnSpPr>
            <a:cxnSpLocks/>
          </p:cNvCxnSpPr>
          <p:nvPr/>
        </p:nvCxnSpPr>
        <p:spPr>
          <a:xfrm>
            <a:off x="7328681" y="3612623"/>
            <a:ext cx="0" cy="830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917C6666-ED1B-860E-140B-16DC5BB26C0C}"/>
              </a:ext>
            </a:extLst>
          </p:cNvPr>
          <p:cNvCxnSpPr>
            <a:cxnSpLocks/>
            <a:endCxn id="70" idx="2"/>
          </p:cNvCxnSpPr>
          <p:nvPr/>
        </p:nvCxnSpPr>
        <p:spPr>
          <a:xfrm flipV="1">
            <a:off x="8015785" y="1995179"/>
            <a:ext cx="0" cy="157610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xmlns="" id="{7039F218-F1B6-9E2F-0DB5-887A26F2AB25}"/>
              </a:ext>
            </a:extLst>
          </p:cNvPr>
          <p:cNvSpPr txBox="1"/>
          <p:nvPr/>
        </p:nvSpPr>
        <p:spPr>
          <a:xfrm>
            <a:off x="7311105" y="1010294"/>
            <a:ext cx="1409360" cy="984885"/>
          </a:xfrm>
          <a:prstGeom prst="rect">
            <a:avLst/>
          </a:prstGeom>
          <a:noFill/>
        </p:spPr>
        <p:txBody>
          <a:bodyPr wrap="none" rtlCol="0">
            <a:spAutoFit/>
          </a:bodyPr>
          <a:lstStyle/>
          <a:p>
            <a:pPr algn="ctr"/>
            <a:r>
              <a:rPr lang="en-US" altLang="zh-CN" sz="1400" b="1" dirty="0"/>
              <a:t>1995</a:t>
            </a:r>
          </a:p>
          <a:p>
            <a:pPr algn="ctr"/>
            <a:r>
              <a:rPr lang="en-US" altLang="zh-CN" sz="1100" b="1" dirty="0"/>
              <a:t>Cortes</a:t>
            </a:r>
            <a:r>
              <a:rPr lang="zh-CN" altLang="en-US" sz="1100" b="1" dirty="0"/>
              <a:t>和</a:t>
            </a:r>
            <a:r>
              <a:rPr lang="en-US" altLang="zh-CN" sz="1100" b="1" dirty="0"/>
              <a:t>Vapnik</a:t>
            </a:r>
          </a:p>
          <a:p>
            <a:pPr algn="ctr"/>
            <a:r>
              <a:rPr lang="zh-CN" altLang="en-US" sz="1100" b="1" dirty="0"/>
              <a:t>提出了支持向量机 </a:t>
            </a:r>
            <a:r>
              <a:rPr lang="en-US" altLang="zh-CN" sz="1100" b="1" dirty="0"/>
              <a:t>/</a:t>
            </a:r>
          </a:p>
          <a:p>
            <a:pPr algn="ctr"/>
            <a:r>
              <a:rPr lang="en-US" altLang="zh-CN" sz="1100" b="1" dirty="0"/>
              <a:t>Freund</a:t>
            </a:r>
            <a:r>
              <a:rPr lang="zh-CN" altLang="en-US" sz="1100" b="1" dirty="0"/>
              <a:t>和</a:t>
            </a:r>
            <a:r>
              <a:rPr lang="en-US" altLang="zh-CN" sz="1100" b="1" dirty="0"/>
              <a:t>Schapire</a:t>
            </a:r>
          </a:p>
          <a:p>
            <a:pPr algn="ctr"/>
            <a:r>
              <a:rPr lang="zh-CN" altLang="en-US" sz="1100" b="1" dirty="0"/>
              <a:t>提出了</a:t>
            </a:r>
            <a:r>
              <a:rPr lang="en-US" altLang="zh-CN" sz="1100" b="1" dirty="0"/>
              <a:t>AdaBoost</a:t>
            </a:r>
            <a:endParaRPr lang="zh-CN" altLang="en-US" sz="1100" b="1" dirty="0"/>
          </a:p>
        </p:txBody>
      </p:sp>
      <p:sp>
        <p:nvSpPr>
          <p:cNvPr id="73" name="文本框 72">
            <a:extLst>
              <a:ext uri="{FF2B5EF4-FFF2-40B4-BE49-F238E27FC236}">
                <a16:creationId xmlns:a16="http://schemas.microsoft.com/office/drawing/2014/main" xmlns="" id="{B2A554C8-47DD-7838-4A07-E1EAFBF71E94}"/>
              </a:ext>
            </a:extLst>
          </p:cNvPr>
          <p:cNvSpPr txBox="1"/>
          <p:nvPr/>
        </p:nvSpPr>
        <p:spPr>
          <a:xfrm>
            <a:off x="7529706" y="5018348"/>
            <a:ext cx="1595309" cy="1154162"/>
          </a:xfrm>
          <a:prstGeom prst="rect">
            <a:avLst/>
          </a:prstGeom>
          <a:noFill/>
        </p:spPr>
        <p:txBody>
          <a:bodyPr wrap="none" rtlCol="0">
            <a:spAutoFit/>
          </a:bodyPr>
          <a:lstStyle/>
          <a:p>
            <a:pPr algn="ctr"/>
            <a:r>
              <a:rPr lang="en-US" altLang="zh-CN" sz="1400" b="1" dirty="0"/>
              <a:t>1997</a:t>
            </a:r>
          </a:p>
          <a:p>
            <a:pPr algn="ctr"/>
            <a:r>
              <a:rPr lang="zh-CN" altLang="en-US" sz="1100" b="1" dirty="0"/>
              <a:t>国际商业机器公司</a:t>
            </a:r>
            <a:endParaRPr lang="en-US" altLang="zh-CN" sz="1100" b="1" dirty="0"/>
          </a:p>
          <a:p>
            <a:pPr algn="ctr"/>
            <a:r>
              <a:rPr lang="zh-CN" altLang="en-US" sz="1100" b="1" dirty="0"/>
              <a:t>深蓝超级计算机战胜了</a:t>
            </a:r>
            <a:endParaRPr lang="en-US" altLang="zh-CN" sz="1100" b="1" dirty="0"/>
          </a:p>
          <a:p>
            <a:pPr algn="ctr"/>
            <a:r>
              <a:rPr lang="zh-CN" altLang="en-US" sz="1100" b="1" dirty="0"/>
              <a:t>国际象棋世界冠军 </a:t>
            </a:r>
            <a:r>
              <a:rPr lang="en-US" altLang="zh-CN" sz="1100" b="1" dirty="0"/>
              <a:t>/</a:t>
            </a:r>
          </a:p>
          <a:p>
            <a:pPr algn="ctr"/>
            <a:r>
              <a:rPr lang="zh-CN" altLang="en-US" sz="1100" b="1" dirty="0"/>
              <a:t>长短期记忆神经网络</a:t>
            </a:r>
            <a:endParaRPr lang="en-US" altLang="zh-CN" sz="1100" b="1" dirty="0"/>
          </a:p>
          <a:p>
            <a:pPr algn="ctr"/>
            <a:r>
              <a:rPr lang="zh-CN" altLang="en-US" sz="1100" b="1" dirty="0"/>
              <a:t>被提出</a:t>
            </a:r>
          </a:p>
        </p:txBody>
      </p:sp>
      <p:cxnSp>
        <p:nvCxnSpPr>
          <p:cNvPr id="74" name="直接连接符 73">
            <a:extLst>
              <a:ext uri="{FF2B5EF4-FFF2-40B4-BE49-F238E27FC236}">
                <a16:creationId xmlns:a16="http://schemas.microsoft.com/office/drawing/2014/main" xmlns="" id="{7BE67F06-549B-12B2-A297-FEF9D61DEDDA}"/>
              </a:ext>
            </a:extLst>
          </p:cNvPr>
          <p:cNvCxnSpPr>
            <a:cxnSpLocks/>
            <a:stCxn id="73" idx="0"/>
          </p:cNvCxnSpPr>
          <p:nvPr/>
        </p:nvCxnSpPr>
        <p:spPr>
          <a:xfrm flipV="1">
            <a:off x="8327361" y="3640482"/>
            <a:ext cx="0" cy="137786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xmlns="" id="{C9FACDF8-3D0A-4138-B92E-A9D2948F8240}"/>
              </a:ext>
            </a:extLst>
          </p:cNvPr>
          <p:cNvCxnSpPr>
            <a:cxnSpLocks/>
            <a:endCxn id="78" idx="2"/>
          </p:cNvCxnSpPr>
          <p:nvPr/>
        </p:nvCxnSpPr>
        <p:spPr>
          <a:xfrm flipV="1">
            <a:off x="8777631" y="3132651"/>
            <a:ext cx="0" cy="47475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xmlns="" id="{D34DC7AC-FF19-E750-9217-6B6A0528676E}"/>
              </a:ext>
            </a:extLst>
          </p:cNvPr>
          <p:cNvSpPr txBox="1"/>
          <p:nvPr/>
        </p:nvSpPr>
        <p:spPr>
          <a:xfrm>
            <a:off x="8262105" y="2486320"/>
            <a:ext cx="1031051" cy="646331"/>
          </a:xfrm>
          <a:prstGeom prst="rect">
            <a:avLst/>
          </a:prstGeom>
          <a:noFill/>
        </p:spPr>
        <p:txBody>
          <a:bodyPr wrap="square" rtlCol="0">
            <a:spAutoFit/>
          </a:bodyPr>
          <a:lstStyle/>
          <a:p>
            <a:pPr algn="ctr"/>
            <a:r>
              <a:rPr lang="en-US" altLang="zh-CN" sz="1400" b="1" dirty="0"/>
              <a:t>2001</a:t>
            </a:r>
          </a:p>
          <a:p>
            <a:pPr algn="ctr"/>
            <a:r>
              <a:rPr lang="zh-CN" altLang="en-US" sz="1100" b="1" dirty="0"/>
              <a:t>布雷曼博士</a:t>
            </a:r>
            <a:endParaRPr lang="en-US" altLang="zh-CN" sz="1100" b="1" dirty="0"/>
          </a:p>
          <a:p>
            <a:pPr algn="ctr"/>
            <a:r>
              <a:rPr lang="zh-CN" altLang="en-US" sz="1100" b="1" dirty="0"/>
              <a:t>提出随机森林</a:t>
            </a:r>
          </a:p>
        </p:txBody>
      </p:sp>
      <p:cxnSp>
        <p:nvCxnSpPr>
          <p:cNvPr id="80" name="直接连接符 79">
            <a:extLst>
              <a:ext uri="{FF2B5EF4-FFF2-40B4-BE49-F238E27FC236}">
                <a16:creationId xmlns:a16="http://schemas.microsoft.com/office/drawing/2014/main" xmlns="" id="{5930B7D8-E6AA-08A0-0760-E6F4159E0753}"/>
              </a:ext>
            </a:extLst>
          </p:cNvPr>
          <p:cNvCxnSpPr>
            <a:cxnSpLocks/>
            <a:endCxn id="81" idx="2"/>
          </p:cNvCxnSpPr>
          <p:nvPr/>
        </p:nvCxnSpPr>
        <p:spPr>
          <a:xfrm flipV="1">
            <a:off x="9293156" y="2372639"/>
            <a:ext cx="0" cy="119864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xmlns="" id="{27D4928A-EC0B-168A-53A9-16E92E5C8284}"/>
              </a:ext>
            </a:extLst>
          </p:cNvPr>
          <p:cNvSpPr txBox="1"/>
          <p:nvPr/>
        </p:nvSpPr>
        <p:spPr>
          <a:xfrm>
            <a:off x="8627668" y="1557031"/>
            <a:ext cx="1330975" cy="815608"/>
          </a:xfrm>
          <a:prstGeom prst="rect">
            <a:avLst/>
          </a:prstGeom>
          <a:noFill/>
        </p:spPr>
        <p:txBody>
          <a:bodyPr wrap="square" rtlCol="0">
            <a:spAutoFit/>
          </a:bodyPr>
          <a:lstStyle/>
          <a:p>
            <a:pPr algn="ctr"/>
            <a:r>
              <a:rPr lang="en-US" altLang="zh-CN" sz="1400" b="1" dirty="0"/>
              <a:t>2006</a:t>
            </a:r>
          </a:p>
          <a:p>
            <a:pPr algn="ctr"/>
            <a:r>
              <a:rPr lang="zh-CN" altLang="en-US" sz="1100" b="1" dirty="0"/>
              <a:t>杰弗里</a:t>
            </a:r>
            <a:r>
              <a:rPr lang="en-US" altLang="zh-CN" sz="1100" b="1" dirty="0"/>
              <a:t>·</a:t>
            </a:r>
            <a:r>
              <a:rPr lang="zh-CN" altLang="en-US" sz="1100" b="1" dirty="0"/>
              <a:t>辛顿等正式提出了深度学习的概念</a:t>
            </a:r>
          </a:p>
        </p:txBody>
      </p:sp>
      <p:cxnSp>
        <p:nvCxnSpPr>
          <p:cNvPr id="91" name="直接连接符 90">
            <a:extLst>
              <a:ext uri="{FF2B5EF4-FFF2-40B4-BE49-F238E27FC236}">
                <a16:creationId xmlns:a16="http://schemas.microsoft.com/office/drawing/2014/main" xmlns="" id="{E72268E9-872B-0E31-CFDA-EEA5E47DC75E}"/>
              </a:ext>
            </a:extLst>
          </p:cNvPr>
          <p:cNvCxnSpPr>
            <a:cxnSpLocks/>
          </p:cNvCxnSpPr>
          <p:nvPr/>
        </p:nvCxnSpPr>
        <p:spPr>
          <a:xfrm flipV="1">
            <a:off x="10018459" y="3640633"/>
            <a:ext cx="0" cy="72181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xmlns="" id="{6652B701-88ED-C276-3D3C-16E76EFE79A8}"/>
              </a:ext>
            </a:extLst>
          </p:cNvPr>
          <p:cNvSpPr txBox="1"/>
          <p:nvPr/>
        </p:nvSpPr>
        <p:spPr>
          <a:xfrm>
            <a:off x="9437145" y="4339743"/>
            <a:ext cx="1162628" cy="815608"/>
          </a:xfrm>
          <a:prstGeom prst="rect">
            <a:avLst/>
          </a:prstGeom>
          <a:noFill/>
        </p:spPr>
        <p:txBody>
          <a:bodyPr wrap="square" rtlCol="0">
            <a:spAutoFit/>
          </a:bodyPr>
          <a:lstStyle/>
          <a:p>
            <a:pPr algn="ctr"/>
            <a:r>
              <a:rPr lang="en-US" altLang="zh-CN" sz="1400" b="1" dirty="0"/>
              <a:t>2012</a:t>
            </a:r>
          </a:p>
          <a:p>
            <a:pPr algn="ctr"/>
            <a:r>
              <a:rPr lang="en-US" altLang="zh-CN" sz="1100" b="1" dirty="0"/>
              <a:t>AlexNet</a:t>
            </a:r>
            <a:r>
              <a:rPr lang="zh-CN" altLang="en-US" sz="1100" b="1" dirty="0"/>
              <a:t>神经网络在</a:t>
            </a:r>
            <a:r>
              <a:rPr lang="en-US" altLang="zh-CN" sz="1100" b="1" dirty="0"/>
              <a:t>ImageNet</a:t>
            </a:r>
            <a:r>
              <a:rPr lang="zh-CN" altLang="en-US" sz="1100" b="1" dirty="0"/>
              <a:t>大获全胜</a:t>
            </a:r>
          </a:p>
        </p:txBody>
      </p:sp>
      <p:cxnSp>
        <p:nvCxnSpPr>
          <p:cNvPr id="94" name="直接连接符 93">
            <a:extLst>
              <a:ext uri="{FF2B5EF4-FFF2-40B4-BE49-F238E27FC236}">
                <a16:creationId xmlns:a16="http://schemas.microsoft.com/office/drawing/2014/main" xmlns="" id="{2C6DD8C8-3CE7-684A-42B1-5C04FFCAA37F}"/>
              </a:ext>
            </a:extLst>
          </p:cNvPr>
          <p:cNvCxnSpPr>
            <a:cxnSpLocks/>
            <a:endCxn id="95" idx="2"/>
          </p:cNvCxnSpPr>
          <p:nvPr/>
        </p:nvCxnSpPr>
        <p:spPr>
          <a:xfrm flipV="1">
            <a:off x="10109875" y="3133959"/>
            <a:ext cx="0" cy="47475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xmlns="" id="{EFBC0885-A163-2AA3-BBD7-F65162293CAE}"/>
              </a:ext>
            </a:extLst>
          </p:cNvPr>
          <p:cNvSpPr txBox="1"/>
          <p:nvPr/>
        </p:nvSpPr>
        <p:spPr>
          <a:xfrm>
            <a:off x="9594349" y="2487628"/>
            <a:ext cx="1031051" cy="646331"/>
          </a:xfrm>
          <a:prstGeom prst="rect">
            <a:avLst/>
          </a:prstGeom>
          <a:noFill/>
        </p:spPr>
        <p:txBody>
          <a:bodyPr wrap="square" rtlCol="0">
            <a:spAutoFit/>
          </a:bodyPr>
          <a:lstStyle/>
          <a:p>
            <a:pPr algn="ctr"/>
            <a:r>
              <a:rPr lang="en-US" altLang="zh-CN" sz="1400" b="1" dirty="0"/>
              <a:t>2013</a:t>
            </a:r>
          </a:p>
          <a:p>
            <a:pPr algn="ctr"/>
            <a:r>
              <a:rPr lang="zh-CN" altLang="en-US" sz="1100" b="1" dirty="0"/>
              <a:t>变分自编码器</a:t>
            </a:r>
            <a:endParaRPr lang="en-US" altLang="zh-CN" sz="1100" b="1" dirty="0"/>
          </a:p>
          <a:p>
            <a:pPr algn="ctr"/>
            <a:r>
              <a:rPr lang="zh-CN" altLang="en-US" sz="1100" b="1" dirty="0"/>
              <a:t>被提出</a:t>
            </a:r>
          </a:p>
        </p:txBody>
      </p:sp>
      <p:cxnSp>
        <p:nvCxnSpPr>
          <p:cNvPr id="96" name="直接连接符 95">
            <a:extLst>
              <a:ext uri="{FF2B5EF4-FFF2-40B4-BE49-F238E27FC236}">
                <a16:creationId xmlns:a16="http://schemas.microsoft.com/office/drawing/2014/main" xmlns="" id="{7E76C951-5241-5C6C-0186-336D908B266D}"/>
              </a:ext>
            </a:extLst>
          </p:cNvPr>
          <p:cNvCxnSpPr>
            <a:cxnSpLocks/>
            <a:stCxn id="97" idx="0"/>
          </p:cNvCxnSpPr>
          <p:nvPr/>
        </p:nvCxnSpPr>
        <p:spPr>
          <a:xfrm flipH="1" flipV="1">
            <a:off x="10505657" y="3644686"/>
            <a:ext cx="17976" cy="149964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xmlns="" id="{10098328-C00F-8939-4CFB-3391C2FBB33F}"/>
              </a:ext>
            </a:extLst>
          </p:cNvPr>
          <p:cNvSpPr txBox="1"/>
          <p:nvPr/>
        </p:nvSpPr>
        <p:spPr>
          <a:xfrm>
            <a:off x="9942319" y="5144327"/>
            <a:ext cx="1162628" cy="646331"/>
          </a:xfrm>
          <a:prstGeom prst="rect">
            <a:avLst/>
          </a:prstGeom>
          <a:noFill/>
        </p:spPr>
        <p:txBody>
          <a:bodyPr wrap="square" rtlCol="0">
            <a:spAutoFit/>
          </a:bodyPr>
          <a:lstStyle/>
          <a:p>
            <a:pPr algn="ctr"/>
            <a:r>
              <a:rPr lang="en-US" altLang="zh-CN" sz="1400" b="1" dirty="0"/>
              <a:t>2017</a:t>
            </a:r>
          </a:p>
          <a:p>
            <a:pPr algn="ctr"/>
            <a:r>
              <a:rPr lang="zh-CN" altLang="en-US" sz="1100" b="1" dirty="0"/>
              <a:t>谷歌提出</a:t>
            </a:r>
            <a:endParaRPr lang="en-US" altLang="zh-CN" sz="1100" b="1" dirty="0"/>
          </a:p>
          <a:p>
            <a:pPr algn="ctr"/>
            <a:r>
              <a:rPr lang="en-US" altLang="zh-CN" sz="1100" b="1" dirty="0"/>
              <a:t>Transformer</a:t>
            </a:r>
            <a:endParaRPr lang="zh-CN" altLang="en-US" sz="1100" b="1" dirty="0"/>
          </a:p>
        </p:txBody>
      </p:sp>
      <p:cxnSp>
        <p:nvCxnSpPr>
          <p:cNvPr id="99" name="直接连接符 98">
            <a:extLst>
              <a:ext uri="{FF2B5EF4-FFF2-40B4-BE49-F238E27FC236}">
                <a16:creationId xmlns:a16="http://schemas.microsoft.com/office/drawing/2014/main" xmlns="" id="{491CB13C-DCC0-0473-041A-0776939DD3B6}"/>
              </a:ext>
            </a:extLst>
          </p:cNvPr>
          <p:cNvCxnSpPr>
            <a:cxnSpLocks/>
            <a:endCxn id="100" idx="2"/>
          </p:cNvCxnSpPr>
          <p:nvPr/>
        </p:nvCxnSpPr>
        <p:spPr>
          <a:xfrm flipV="1">
            <a:off x="11123332" y="2671925"/>
            <a:ext cx="0" cy="8993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xmlns="" id="{4621684F-C6D1-5EBD-3385-78431F94F2B4}"/>
              </a:ext>
            </a:extLst>
          </p:cNvPr>
          <p:cNvSpPr txBox="1"/>
          <p:nvPr/>
        </p:nvSpPr>
        <p:spPr>
          <a:xfrm>
            <a:off x="10607806" y="1856317"/>
            <a:ext cx="1031051" cy="815608"/>
          </a:xfrm>
          <a:prstGeom prst="rect">
            <a:avLst/>
          </a:prstGeom>
          <a:noFill/>
        </p:spPr>
        <p:txBody>
          <a:bodyPr wrap="square" rtlCol="0">
            <a:spAutoFit/>
          </a:bodyPr>
          <a:lstStyle/>
          <a:p>
            <a:pPr algn="ctr"/>
            <a:r>
              <a:rPr lang="en-US" altLang="zh-CN" sz="1400" b="1" dirty="0"/>
              <a:t>2022</a:t>
            </a:r>
          </a:p>
          <a:p>
            <a:pPr algn="ctr"/>
            <a:r>
              <a:rPr lang="en-US" altLang="zh-CN" sz="1100" b="1" dirty="0"/>
              <a:t>Open AI</a:t>
            </a:r>
            <a:r>
              <a:rPr lang="zh-CN" altLang="en-US" sz="1100" b="1" dirty="0"/>
              <a:t>上线</a:t>
            </a:r>
            <a:r>
              <a:rPr lang="en-US" altLang="zh-CN" sz="1100" b="1" dirty="0"/>
              <a:t>ChatGPT</a:t>
            </a:r>
            <a:r>
              <a:rPr lang="zh-CN" altLang="en-US" sz="1100" b="1" dirty="0"/>
              <a:t>对话人工智能</a:t>
            </a:r>
          </a:p>
        </p:txBody>
      </p:sp>
    </p:spTree>
    <p:extLst>
      <p:ext uri="{BB962C8B-B14F-4D97-AF65-F5344CB8AC3E}">
        <p14:creationId xmlns:p14="http://schemas.microsoft.com/office/powerpoint/2010/main" val="3838797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8311" y="5025405"/>
            <a:ext cx="4177362" cy="461665"/>
          </a:xfrm>
          <a:prstGeom prst="rect">
            <a:avLst/>
          </a:prstGeom>
        </p:spPr>
        <p:txBody>
          <a:bodyPr wrap="none">
            <a:spAutoFit/>
          </a:bodyPr>
          <a:lstStyle/>
          <a:p>
            <a:r>
              <a:rPr lang="en-US" altLang="zh-CN" sz="2400" b="1" smtClean="0">
                <a:latin typeface="Arial" panose="020B0604020202020204" pitchFamily="34" charset="0"/>
                <a:cs typeface="Arial" panose="020B0604020202020204" pitchFamily="34" charset="0"/>
              </a:rPr>
              <a:t>Bi-specific antibody, TCR-T</a:t>
            </a:r>
            <a:endParaRPr lang="zh-CN" altLang="en-US" sz="2400" b="1" dirty="0">
              <a:latin typeface="Arial" panose="020B0604020202020204" pitchFamily="34" charset="0"/>
              <a:cs typeface="Arial" panose="020B0604020202020204" pitchFamily="34" charset="0"/>
            </a:endParaRPr>
          </a:p>
        </p:txBody>
      </p:sp>
      <p:sp>
        <p:nvSpPr>
          <p:cNvPr id="5" name="Rectangle 4"/>
          <p:cNvSpPr/>
          <p:nvPr/>
        </p:nvSpPr>
        <p:spPr>
          <a:xfrm>
            <a:off x="3238311" y="4235407"/>
            <a:ext cx="3074881" cy="461665"/>
          </a:xfrm>
          <a:prstGeom prst="rect">
            <a:avLst/>
          </a:prstGeom>
        </p:spPr>
        <p:txBody>
          <a:bodyPr wrap="none">
            <a:spAutoFit/>
          </a:bodyPr>
          <a:lstStyle/>
          <a:p>
            <a:r>
              <a:rPr lang="en-US" altLang="zh-CN" sz="2400" b="1" dirty="0" err="1">
                <a:latin typeface="Arial" panose="020B0604020202020204" pitchFamily="34" charset="0"/>
                <a:cs typeface="Arial" panose="020B0604020202020204" pitchFamily="34" charset="0"/>
              </a:rPr>
              <a:t>Neoantigen</a:t>
            </a:r>
            <a:r>
              <a:rPr lang="en-US" altLang="zh-CN" sz="2400" b="1" dirty="0">
                <a:latin typeface="Arial" panose="020B0604020202020204" pitchFamily="34" charset="0"/>
                <a:cs typeface="Arial" panose="020B0604020202020204" pitchFamily="34" charset="0"/>
              </a:rPr>
              <a:t> vaccine</a:t>
            </a:r>
          </a:p>
        </p:txBody>
      </p:sp>
      <p:sp>
        <p:nvSpPr>
          <p:cNvPr id="6" name="Rectangle 5"/>
          <p:cNvSpPr/>
          <p:nvPr/>
        </p:nvSpPr>
        <p:spPr>
          <a:xfrm>
            <a:off x="3238311" y="3448570"/>
            <a:ext cx="2333909" cy="461665"/>
          </a:xfrm>
          <a:prstGeom prst="rect">
            <a:avLst/>
          </a:prstGeom>
        </p:spPr>
        <p:txBody>
          <a:bodyPr wrap="none">
            <a:spAutoFit/>
          </a:bodyPr>
          <a:lstStyle/>
          <a:p>
            <a:r>
              <a:rPr lang="en-US" altLang="zh-CN" sz="2400" b="1" dirty="0">
                <a:latin typeface="Arial" panose="020B0604020202020204" pitchFamily="34" charset="0"/>
                <a:cs typeface="Arial" panose="020B0604020202020204" pitchFamily="34" charset="0"/>
              </a:rPr>
              <a:t>Tumor vaccine</a:t>
            </a:r>
          </a:p>
        </p:txBody>
      </p:sp>
      <p:sp>
        <p:nvSpPr>
          <p:cNvPr id="7" name="TextBox 6"/>
          <p:cNvSpPr txBox="1"/>
          <p:nvPr/>
        </p:nvSpPr>
        <p:spPr>
          <a:xfrm>
            <a:off x="1646905" y="1857881"/>
            <a:ext cx="8905002" cy="646331"/>
          </a:xfrm>
          <a:prstGeom prst="rect">
            <a:avLst/>
          </a:prstGeom>
          <a:noFill/>
        </p:spPr>
        <p:txBody>
          <a:bodyPr wrap="none" rtlCol="0">
            <a:spAutoFit/>
          </a:bodyPr>
          <a:lstStyle/>
          <a:p>
            <a:r>
              <a:rPr lang="en-US" altLang="zh-CN" sz="3600" b="1" dirty="0" smtClean="0">
                <a:latin typeface="Arial" panose="020B0604020202020204" pitchFamily="34" charset="0"/>
                <a:cs typeface="Arial" panose="020B0604020202020204" pitchFamily="34" charset="0"/>
              </a:rPr>
              <a:t>Examples for Cancer Precision Therapy</a:t>
            </a:r>
            <a:endParaRPr lang="zh-CN" alt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6013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7627" y="621792"/>
            <a:ext cx="6661119" cy="707886"/>
          </a:xfrm>
          <a:prstGeom prst="rect">
            <a:avLst/>
          </a:prstGeom>
          <a:noFill/>
        </p:spPr>
        <p:txBody>
          <a:bodyPr wrap="none" rtlCol="0">
            <a:spAutoFit/>
          </a:bodyPr>
          <a:lstStyle/>
          <a:p>
            <a:r>
              <a:rPr lang="en-US" altLang="zh-CN" sz="4000" b="1" dirty="0" smtClean="0"/>
              <a:t>Tumor </a:t>
            </a:r>
            <a:r>
              <a:rPr lang="en-US" altLang="zh-CN" sz="4000" b="1" dirty="0" err="1" smtClean="0"/>
              <a:t>neoantigen</a:t>
            </a:r>
            <a:r>
              <a:rPr lang="zh-CN" altLang="en-US" sz="4000" b="1" dirty="0" smtClean="0"/>
              <a:t>（新抗原）</a:t>
            </a:r>
            <a:endParaRPr lang="zh-CN" altLang="en-US" sz="4000" b="1" dirty="0"/>
          </a:p>
        </p:txBody>
      </p:sp>
      <p:sp>
        <p:nvSpPr>
          <p:cNvPr id="3" name="Rectangle 2"/>
          <p:cNvSpPr/>
          <p:nvPr/>
        </p:nvSpPr>
        <p:spPr>
          <a:xfrm>
            <a:off x="971407" y="5247906"/>
            <a:ext cx="9838944" cy="1338828"/>
          </a:xfrm>
          <a:prstGeom prst="rect">
            <a:avLst/>
          </a:prstGeom>
        </p:spPr>
        <p:txBody>
          <a:bodyPr wrap="square">
            <a:spAutoFit/>
          </a:bodyPr>
          <a:lstStyle/>
          <a:p>
            <a:pPr>
              <a:lnSpc>
                <a:spcPct val="150000"/>
              </a:lnSpc>
            </a:pPr>
            <a:r>
              <a:rPr lang="en-US" altLang="zh-CN" dirty="0">
                <a:solidFill>
                  <a:srgbClr val="000000"/>
                </a:solidFill>
                <a:latin typeface="Times New Roman" panose="02020603050405020304" pitchFamily="18" charset="0"/>
              </a:rPr>
              <a:t>Gene mutations </a:t>
            </a:r>
            <a:r>
              <a:rPr lang="en-US" altLang="zh-CN" dirty="0" smtClean="0">
                <a:solidFill>
                  <a:srgbClr val="000000"/>
                </a:solidFill>
                <a:latin typeface="Times New Roman" panose="02020603050405020304" pitchFamily="18" charset="0"/>
              </a:rPr>
              <a:t>could encode peptides that are foreigner to the host organism. Some of these mutated peptides </a:t>
            </a:r>
            <a:r>
              <a:rPr lang="en-US" altLang="zh-CN" dirty="0">
                <a:solidFill>
                  <a:srgbClr val="000000"/>
                </a:solidFill>
                <a:latin typeface="Times New Roman" panose="02020603050405020304" pitchFamily="18" charset="0"/>
              </a:rPr>
              <a:t>can activate the immune system and lead to the immune system’s attack on cancer </a:t>
            </a:r>
            <a:r>
              <a:rPr lang="en-US" altLang="zh-CN" dirty="0" smtClean="0">
                <a:solidFill>
                  <a:srgbClr val="000000"/>
                </a:solidFill>
                <a:latin typeface="Times New Roman" panose="02020603050405020304" pitchFamily="18" charset="0"/>
              </a:rPr>
              <a:t>cells, and are called “</a:t>
            </a:r>
            <a:r>
              <a:rPr lang="en-US" altLang="zh-CN" dirty="0" err="1" smtClean="0">
                <a:solidFill>
                  <a:srgbClr val="000000"/>
                </a:solidFill>
                <a:latin typeface="Times New Roman" panose="02020603050405020304" pitchFamily="18" charset="0"/>
              </a:rPr>
              <a:t>neoantigen</a:t>
            </a:r>
            <a:r>
              <a:rPr lang="zh-CN" altLang="en-US" dirty="0" smtClean="0">
                <a:solidFill>
                  <a:srgbClr val="000000"/>
                </a:solidFill>
                <a:latin typeface="Times New Roman" panose="02020603050405020304" pitchFamily="18" charset="0"/>
              </a:rPr>
              <a:t>（新抗原）</a:t>
            </a:r>
            <a:r>
              <a:rPr lang="en-US" altLang="zh-CN" dirty="0" smtClean="0">
                <a:solidFill>
                  <a:srgbClr val="000000"/>
                </a:solidFill>
                <a:latin typeface="Times New Roman" panose="02020603050405020304" pitchFamily="18" charset="0"/>
              </a:rPr>
              <a:t>”</a:t>
            </a:r>
            <a:endParaRPr lang="zh-CN" altLang="en-US" dirty="0"/>
          </a:p>
        </p:txBody>
      </p:sp>
      <p:pic>
        <p:nvPicPr>
          <p:cNvPr id="4" name="Picture 3"/>
          <p:cNvPicPr>
            <a:picLocks noChangeAspect="1"/>
          </p:cNvPicPr>
          <p:nvPr/>
        </p:nvPicPr>
        <p:blipFill>
          <a:blip r:embed="rId2"/>
          <a:stretch>
            <a:fillRect/>
          </a:stretch>
        </p:blipFill>
        <p:spPr>
          <a:xfrm>
            <a:off x="1873862" y="1644142"/>
            <a:ext cx="8428651" cy="3289300"/>
          </a:xfrm>
          <a:prstGeom prst="rect">
            <a:avLst/>
          </a:prstGeom>
        </p:spPr>
      </p:pic>
    </p:spTree>
    <p:extLst>
      <p:ext uri="{BB962C8B-B14F-4D97-AF65-F5344CB8AC3E}">
        <p14:creationId xmlns:p14="http://schemas.microsoft.com/office/powerpoint/2010/main" val="39161185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6961" y="1383090"/>
            <a:ext cx="7896225" cy="2585323"/>
          </a:xfrm>
          <a:prstGeom prst="rect">
            <a:avLst/>
          </a:prstGeom>
        </p:spPr>
        <p:txBody>
          <a:bodyPr wrap="square">
            <a:spAutoFit/>
          </a:bodyPr>
          <a:lstStyle/>
          <a:p>
            <a:r>
              <a:rPr lang="en-US" altLang="zh-CN" sz="3600" b="1" dirty="0">
                <a:solidFill>
                  <a:srgbClr val="222222"/>
                </a:solidFill>
                <a:latin typeface="Arial" panose="020B0604020202020204" pitchFamily="34" charset="0"/>
                <a:cs typeface="Arial" panose="020B0604020202020204" pitchFamily="34" charset="0"/>
              </a:rPr>
              <a:t>Therapeutic cancer </a:t>
            </a:r>
            <a:r>
              <a:rPr lang="en-US" altLang="zh-CN" sz="3600" b="1" dirty="0" smtClean="0">
                <a:solidFill>
                  <a:srgbClr val="222222"/>
                </a:solidFill>
                <a:latin typeface="Arial" panose="020B0604020202020204" pitchFamily="34" charset="0"/>
                <a:cs typeface="Arial" panose="020B0604020202020204" pitchFamily="34" charset="0"/>
              </a:rPr>
              <a:t>vaccines</a:t>
            </a:r>
          </a:p>
          <a:p>
            <a:endParaRPr lang="en-US" altLang="zh-CN" sz="3600" b="1" dirty="0">
              <a:solidFill>
                <a:srgbClr val="222222"/>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zh-CN" dirty="0" err="1">
                <a:solidFill>
                  <a:srgbClr val="006699"/>
                </a:solidFill>
                <a:latin typeface="-apple-system"/>
                <a:hlinkClick r:id="rId2"/>
              </a:rPr>
              <a:t>Mansi</a:t>
            </a:r>
            <a:r>
              <a:rPr lang="en-US" altLang="zh-CN" dirty="0">
                <a:solidFill>
                  <a:srgbClr val="006699"/>
                </a:solidFill>
                <a:latin typeface="-apple-system"/>
                <a:hlinkClick r:id="rId2"/>
              </a:rPr>
              <a:t> </a:t>
            </a:r>
            <a:r>
              <a:rPr lang="en-US" altLang="zh-CN" dirty="0" err="1">
                <a:solidFill>
                  <a:srgbClr val="006699"/>
                </a:solidFill>
                <a:latin typeface="-apple-system"/>
                <a:hlinkClick r:id="rId2"/>
              </a:rPr>
              <a:t>Saxena</a:t>
            </a:r>
            <a:r>
              <a:rPr lang="en-US" altLang="zh-CN" dirty="0">
                <a:solidFill>
                  <a:srgbClr val="222222"/>
                </a:solidFill>
                <a:latin typeface="-apple-system"/>
              </a:rPr>
              <a:t>, </a:t>
            </a:r>
          </a:p>
          <a:p>
            <a:pPr>
              <a:buFont typeface="Arial" panose="020B0604020202020204" pitchFamily="34" charset="0"/>
              <a:buChar char="•"/>
            </a:pPr>
            <a:r>
              <a:rPr lang="en-US" altLang="zh-CN" dirty="0" err="1">
                <a:solidFill>
                  <a:srgbClr val="006699"/>
                </a:solidFill>
                <a:latin typeface="-apple-system"/>
                <a:hlinkClick r:id="rId3"/>
              </a:rPr>
              <a:t>Sjoerd</a:t>
            </a:r>
            <a:r>
              <a:rPr lang="en-US" altLang="zh-CN" dirty="0">
                <a:solidFill>
                  <a:srgbClr val="006699"/>
                </a:solidFill>
                <a:latin typeface="-apple-system"/>
                <a:hlinkClick r:id="rId3"/>
              </a:rPr>
              <a:t> H. van der Burg</a:t>
            </a:r>
            <a:r>
              <a:rPr lang="en-US" altLang="zh-CN" dirty="0">
                <a:solidFill>
                  <a:srgbClr val="222222"/>
                </a:solidFill>
                <a:latin typeface="-apple-system"/>
              </a:rPr>
              <a:t>, </a:t>
            </a:r>
          </a:p>
          <a:p>
            <a:pPr>
              <a:buFont typeface="Arial" panose="020B0604020202020204" pitchFamily="34" charset="0"/>
              <a:buChar char="•"/>
            </a:pPr>
            <a:r>
              <a:rPr lang="en-US" altLang="zh-CN" dirty="0" err="1">
                <a:solidFill>
                  <a:srgbClr val="006699"/>
                </a:solidFill>
                <a:latin typeface="-apple-system"/>
                <a:hlinkClick r:id="rId4"/>
              </a:rPr>
              <a:t>Cornelis</a:t>
            </a:r>
            <a:r>
              <a:rPr lang="en-US" altLang="zh-CN" dirty="0">
                <a:solidFill>
                  <a:srgbClr val="006699"/>
                </a:solidFill>
                <a:latin typeface="-apple-system"/>
                <a:hlinkClick r:id="rId4"/>
              </a:rPr>
              <a:t> J. M. </a:t>
            </a:r>
            <a:r>
              <a:rPr lang="en-US" altLang="zh-CN" dirty="0" err="1">
                <a:solidFill>
                  <a:srgbClr val="006699"/>
                </a:solidFill>
                <a:latin typeface="-apple-system"/>
                <a:hlinkClick r:id="rId4"/>
              </a:rPr>
              <a:t>Melief</a:t>
            </a:r>
            <a:r>
              <a:rPr lang="en-US" altLang="zh-CN" dirty="0">
                <a:solidFill>
                  <a:srgbClr val="222222"/>
                </a:solidFill>
                <a:latin typeface="-apple-system"/>
              </a:rPr>
              <a:t> &amp; </a:t>
            </a:r>
          </a:p>
          <a:p>
            <a:pPr>
              <a:buFont typeface="Arial" panose="020B0604020202020204" pitchFamily="34" charset="0"/>
              <a:buChar char="•"/>
            </a:pPr>
            <a:r>
              <a:rPr lang="en-US" altLang="zh-CN" dirty="0">
                <a:solidFill>
                  <a:srgbClr val="006699"/>
                </a:solidFill>
                <a:latin typeface="-apple-system"/>
                <a:hlinkClick r:id="rId5"/>
              </a:rPr>
              <a:t>Nina Bhardwaj</a:t>
            </a:r>
            <a:r>
              <a:rPr lang="en-US" altLang="zh-CN" dirty="0">
                <a:solidFill>
                  <a:srgbClr val="222222"/>
                </a:solidFill>
                <a:latin typeface="-apple-system"/>
              </a:rPr>
              <a:t> </a:t>
            </a:r>
          </a:p>
          <a:p>
            <a:r>
              <a:rPr lang="en-US" altLang="zh-CN" i="1" dirty="0">
                <a:solidFill>
                  <a:srgbClr val="006699"/>
                </a:solidFill>
                <a:latin typeface="-apple-system"/>
                <a:hlinkClick r:id="rId6"/>
              </a:rPr>
              <a:t>Nature Reviews Cancer</a:t>
            </a:r>
            <a:r>
              <a:rPr lang="en-US" altLang="zh-CN" dirty="0">
                <a:solidFill>
                  <a:srgbClr val="222222"/>
                </a:solidFill>
                <a:latin typeface="-apple-system"/>
              </a:rPr>
              <a:t> </a:t>
            </a:r>
            <a:r>
              <a:rPr lang="en-US" altLang="zh-CN" b="1" dirty="0">
                <a:solidFill>
                  <a:srgbClr val="222222"/>
                </a:solidFill>
                <a:latin typeface="-apple-system"/>
              </a:rPr>
              <a:t>volume 21</a:t>
            </a:r>
            <a:r>
              <a:rPr lang="en-US" altLang="zh-CN" dirty="0">
                <a:solidFill>
                  <a:srgbClr val="222222"/>
                </a:solidFill>
                <a:latin typeface="-apple-system"/>
              </a:rPr>
              <a:t>, pages360–378 (</a:t>
            </a:r>
            <a:r>
              <a:rPr lang="en-US" altLang="zh-CN" dirty="0" smtClean="0">
                <a:solidFill>
                  <a:srgbClr val="222222"/>
                </a:solidFill>
                <a:latin typeface="-apple-system"/>
              </a:rPr>
              <a:t>2021)</a:t>
            </a:r>
            <a:endParaRPr lang="en-US" altLang="zh-CN" b="1" dirty="0">
              <a:solidFill>
                <a:srgbClr val="222222"/>
              </a:solidFill>
              <a:latin typeface="-apple-system"/>
            </a:endParaRPr>
          </a:p>
        </p:txBody>
      </p:sp>
      <p:sp>
        <p:nvSpPr>
          <p:cNvPr id="3" name="Rectangle 2"/>
          <p:cNvSpPr/>
          <p:nvPr/>
        </p:nvSpPr>
        <p:spPr>
          <a:xfrm>
            <a:off x="1519235" y="4782015"/>
            <a:ext cx="9591676" cy="1200329"/>
          </a:xfrm>
          <a:prstGeom prst="rect">
            <a:avLst/>
          </a:prstGeom>
        </p:spPr>
        <p:txBody>
          <a:bodyPr wrap="square">
            <a:spAutoFit/>
          </a:bodyPr>
          <a:lstStyle/>
          <a:p>
            <a:r>
              <a:rPr lang="en-US" altLang="zh-CN" dirty="0">
                <a:solidFill>
                  <a:srgbClr val="222222"/>
                </a:solidFill>
                <a:latin typeface="Harding"/>
              </a:rPr>
              <a:t>The goal of therapeutic cancer vaccines is to induce </a:t>
            </a:r>
            <a:r>
              <a:rPr lang="en-US" altLang="zh-CN" dirty="0" err="1">
                <a:solidFill>
                  <a:srgbClr val="222222"/>
                </a:solidFill>
                <a:latin typeface="Harding"/>
              </a:rPr>
              <a:t>tumour</a:t>
            </a:r>
            <a:r>
              <a:rPr lang="en-US" altLang="zh-CN" dirty="0">
                <a:solidFill>
                  <a:srgbClr val="222222"/>
                </a:solidFill>
                <a:latin typeface="Harding"/>
              </a:rPr>
              <a:t> regression, eradicate minimal residual disease, establish lasting </a:t>
            </a:r>
            <a:r>
              <a:rPr lang="en-US" altLang="zh-CN" dirty="0" err="1">
                <a:solidFill>
                  <a:srgbClr val="222222"/>
                </a:solidFill>
                <a:latin typeface="Harding"/>
              </a:rPr>
              <a:t>antitumour</a:t>
            </a:r>
            <a:r>
              <a:rPr lang="en-US" altLang="zh-CN" dirty="0">
                <a:solidFill>
                  <a:srgbClr val="222222"/>
                </a:solidFill>
                <a:latin typeface="Harding"/>
              </a:rPr>
              <a:t> memory and avoid non-specific or adverse reactions. However, </a:t>
            </a:r>
            <a:r>
              <a:rPr lang="en-US" altLang="zh-CN" dirty="0" err="1">
                <a:solidFill>
                  <a:srgbClr val="222222"/>
                </a:solidFill>
                <a:latin typeface="Harding"/>
              </a:rPr>
              <a:t>tumour</a:t>
            </a:r>
            <a:r>
              <a:rPr lang="en-US" altLang="zh-CN" dirty="0">
                <a:solidFill>
                  <a:srgbClr val="222222"/>
                </a:solidFill>
                <a:latin typeface="Harding"/>
              </a:rPr>
              <a:t>-induced immunosuppression and </a:t>
            </a:r>
            <a:r>
              <a:rPr lang="en-US" altLang="zh-CN" dirty="0" err="1">
                <a:solidFill>
                  <a:srgbClr val="222222"/>
                </a:solidFill>
                <a:latin typeface="Harding"/>
              </a:rPr>
              <a:t>immunoresistance</a:t>
            </a:r>
            <a:r>
              <a:rPr lang="en-US" altLang="zh-CN" dirty="0">
                <a:solidFill>
                  <a:srgbClr val="222222"/>
                </a:solidFill>
                <a:latin typeface="Harding"/>
              </a:rPr>
              <a:t> pose significant challenges to achieving this goal.</a:t>
            </a:r>
            <a:endParaRPr lang="zh-CN" altLang="en-US" dirty="0"/>
          </a:p>
        </p:txBody>
      </p:sp>
    </p:spTree>
    <p:extLst>
      <p:ext uri="{BB962C8B-B14F-4D97-AF65-F5344CB8AC3E}">
        <p14:creationId xmlns:p14="http://schemas.microsoft.com/office/powerpoint/2010/main" val="31917326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8624" y="228697"/>
            <a:ext cx="7667625" cy="6521805"/>
          </a:xfrm>
          <a:prstGeom prst="rect">
            <a:avLst/>
          </a:prstGeom>
        </p:spPr>
      </p:pic>
      <p:sp>
        <p:nvSpPr>
          <p:cNvPr id="3" name="Rectangle 2"/>
          <p:cNvSpPr/>
          <p:nvPr/>
        </p:nvSpPr>
        <p:spPr>
          <a:xfrm>
            <a:off x="8258174" y="1744337"/>
            <a:ext cx="3581401" cy="1384995"/>
          </a:xfrm>
          <a:prstGeom prst="rect">
            <a:avLst/>
          </a:prstGeom>
        </p:spPr>
        <p:txBody>
          <a:bodyPr wrap="square">
            <a:spAutoFit/>
          </a:bodyPr>
          <a:lstStyle/>
          <a:p>
            <a:r>
              <a:rPr lang="en-US" altLang="zh-CN" sz="2800" b="1" dirty="0">
                <a:solidFill>
                  <a:srgbClr val="222222"/>
                </a:solidFill>
                <a:latin typeface="Harding"/>
              </a:rPr>
              <a:t>Fig. 1: </a:t>
            </a:r>
            <a:r>
              <a:rPr lang="en-US" altLang="zh-CN" sz="2800" b="1" dirty="0" err="1">
                <a:solidFill>
                  <a:srgbClr val="222222"/>
                </a:solidFill>
                <a:latin typeface="Harding"/>
              </a:rPr>
              <a:t>Tumour</a:t>
            </a:r>
            <a:r>
              <a:rPr lang="en-US" altLang="zh-CN" sz="2800" b="1" dirty="0">
                <a:solidFill>
                  <a:srgbClr val="222222"/>
                </a:solidFill>
                <a:latin typeface="Harding"/>
              </a:rPr>
              <a:t> immunity regulation</a:t>
            </a:r>
            <a:endParaRPr lang="en-US" altLang="zh-CN" sz="2800" b="1" i="0" dirty="0">
              <a:solidFill>
                <a:srgbClr val="222222"/>
              </a:solidFill>
              <a:effectLst/>
              <a:latin typeface="Harding"/>
            </a:endParaRPr>
          </a:p>
        </p:txBody>
      </p:sp>
    </p:spTree>
    <p:extLst>
      <p:ext uri="{BB962C8B-B14F-4D97-AF65-F5344CB8AC3E}">
        <p14:creationId xmlns:p14="http://schemas.microsoft.com/office/powerpoint/2010/main" val="79686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3464" y="114300"/>
            <a:ext cx="3067354" cy="6743700"/>
          </a:xfrm>
          <a:prstGeom prst="rect">
            <a:avLst/>
          </a:prstGeom>
        </p:spPr>
      </p:pic>
      <p:sp>
        <p:nvSpPr>
          <p:cNvPr id="3" name="Rectangle 2"/>
          <p:cNvSpPr/>
          <p:nvPr/>
        </p:nvSpPr>
        <p:spPr>
          <a:xfrm>
            <a:off x="5074334" y="1996559"/>
            <a:ext cx="5981125" cy="523220"/>
          </a:xfrm>
          <a:prstGeom prst="rect">
            <a:avLst/>
          </a:prstGeom>
        </p:spPr>
        <p:txBody>
          <a:bodyPr wrap="none">
            <a:spAutoFit/>
          </a:bodyPr>
          <a:lstStyle/>
          <a:p>
            <a:r>
              <a:rPr lang="en-US" altLang="zh-CN" sz="2800" b="1" dirty="0">
                <a:solidFill>
                  <a:srgbClr val="222222"/>
                </a:solidFill>
                <a:latin typeface="Harding"/>
              </a:rPr>
              <a:t>Fig. 2: Qualities of </a:t>
            </a:r>
            <a:r>
              <a:rPr lang="en-US" altLang="zh-CN" sz="2800" b="1" dirty="0" err="1">
                <a:solidFill>
                  <a:srgbClr val="222222"/>
                </a:solidFill>
                <a:latin typeface="Harding"/>
              </a:rPr>
              <a:t>neoantigens</a:t>
            </a:r>
            <a:endParaRPr lang="zh-CN" altLang="en-US" sz="2800" dirty="0"/>
          </a:p>
        </p:txBody>
      </p:sp>
    </p:spTree>
    <p:extLst>
      <p:ext uri="{BB962C8B-B14F-4D97-AF65-F5344CB8AC3E}">
        <p14:creationId xmlns:p14="http://schemas.microsoft.com/office/powerpoint/2010/main" val="3131127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5512" y="209550"/>
            <a:ext cx="3319463" cy="6401476"/>
          </a:xfrm>
          <a:prstGeom prst="rect">
            <a:avLst/>
          </a:prstGeom>
        </p:spPr>
      </p:pic>
      <p:sp>
        <p:nvSpPr>
          <p:cNvPr id="3" name="Rectangle 2"/>
          <p:cNvSpPr/>
          <p:nvPr/>
        </p:nvSpPr>
        <p:spPr>
          <a:xfrm>
            <a:off x="5943600" y="1467535"/>
            <a:ext cx="6096000" cy="1384995"/>
          </a:xfrm>
          <a:prstGeom prst="rect">
            <a:avLst/>
          </a:prstGeom>
        </p:spPr>
        <p:txBody>
          <a:bodyPr>
            <a:spAutoFit/>
          </a:bodyPr>
          <a:lstStyle/>
          <a:p>
            <a:r>
              <a:rPr lang="en-US" altLang="zh-CN" sz="2800" b="1" dirty="0">
                <a:solidFill>
                  <a:srgbClr val="222222"/>
                </a:solidFill>
                <a:latin typeface="Harding"/>
              </a:rPr>
              <a:t>Fig. 3: Simplified depiction of cancer vaccine delivery platforms</a:t>
            </a:r>
            <a:endParaRPr lang="zh-CN" altLang="en-US" sz="2800" dirty="0"/>
          </a:p>
        </p:txBody>
      </p:sp>
    </p:spTree>
    <p:extLst>
      <p:ext uri="{BB962C8B-B14F-4D97-AF65-F5344CB8AC3E}">
        <p14:creationId xmlns:p14="http://schemas.microsoft.com/office/powerpoint/2010/main" val="37170547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4280" y="1331778"/>
            <a:ext cx="8425516" cy="5297622"/>
          </a:xfrm>
          <a:prstGeom prst="rect">
            <a:avLst/>
          </a:prstGeom>
        </p:spPr>
      </p:pic>
      <p:sp>
        <p:nvSpPr>
          <p:cNvPr id="3" name="Rectangle 2"/>
          <p:cNvSpPr/>
          <p:nvPr/>
        </p:nvSpPr>
        <p:spPr>
          <a:xfrm>
            <a:off x="1295652" y="434459"/>
            <a:ext cx="9422772" cy="523220"/>
          </a:xfrm>
          <a:prstGeom prst="rect">
            <a:avLst/>
          </a:prstGeom>
        </p:spPr>
        <p:txBody>
          <a:bodyPr wrap="none">
            <a:spAutoFit/>
          </a:bodyPr>
          <a:lstStyle/>
          <a:p>
            <a:r>
              <a:rPr lang="en-US" altLang="zh-CN" sz="2800" b="1" dirty="0">
                <a:solidFill>
                  <a:srgbClr val="222222"/>
                </a:solidFill>
                <a:latin typeface="Harding"/>
              </a:rPr>
              <a:t>Fig. 4: Mechanisms of resistance to vaccine therapy</a:t>
            </a:r>
            <a:endParaRPr lang="en-US" altLang="zh-CN" sz="2800" b="1" i="0" dirty="0">
              <a:solidFill>
                <a:srgbClr val="222222"/>
              </a:solidFill>
              <a:effectLst/>
              <a:latin typeface="Harding"/>
            </a:endParaRPr>
          </a:p>
        </p:txBody>
      </p:sp>
    </p:spTree>
    <p:extLst>
      <p:ext uri="{BB962C8B-B14F-4D97-AF65-F5344CB8AC3E}">
        <p14:creationId xmlns:p14="http://schemas.microsoft.com/office/powerpoint/2010/main" val="5430584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8424" y="2042220"/>
            <a:ext cx="8546592" cy="2215991"/>
          </a:xfrm>
          <a:prstGeom prst="rect">
            <a:avLst/>
          </a:prstGeom>
        </p:spPr>
        <p:txBody>
          <a:bodyPr wrap="square">
            <a:spAutoFit/>
          </a:bodyPr>
          <a:lstStyle/>
          <a:p>
            <a:r>
              <a:rPr lang="en-US" altLang="zh-CN" sz="2800" b="1" dirty="0">
                <a:solidFill>
                  <a:srgbClr val="222222"/>
                </a:solidFill>
                <a:latin typeface="Arial" panose="020B0604020202020204" pitchFamily="34" charset="0"/>
                <a:cs typeface="Arial" panose="020B0604020202020204" pitchFamily="34" charset="0"/>
              </a:rPr>
              <a:t>Advances in the development of personalized </a:t>
            </a:r>
            <a:r>
              <a:rPr lang="en-US" altLang="zh-CN" sz="2800" b="1" dirty="0" err="1">
                <a:solidFill>
                  <a:srgbClr val="222222"/>
                </a:solidFill>
                <a:latin typeface="Arial" panose="020B0604020202020204" pitchFamily="34" charset="0"/>
                <a:cs typeface="Arial" panose="020B0604020202020204" pitchFamily="34" charset="0"/>
              </a:rPr>
              <a:t>neoantigen</a:t>
            </a:r>
            <a:r>
              <a:rPr lang="en-US" altLang="zh-CN" sz="2800" b="1" dirty="0">
                <a:solidFill>
                  <a:srgbClr val="222222"/>
                </a:solidFill>
                <a:latin typeface="Arial" panose="020B0604020202020204" pitchFamily="34" charset="0"/>
                <a:cs typeface="Arial" panose="020B0604020202020204" pitchFamily="34" charset="0"/>
              </a:rPr>
              <a:t>-based therapeutic cancer </a:t>
            </a:r>
            <a:r>
              <a:rPr lang="en-US" altLang="zh-CN" sz="2800" b="1" dirty="0" smtClean="0">
                <a:solidFill>
                  <a:srgbClr val="222222"/>
                </a:solidFill>
                <a:latin typeface="Arial" panose="020B0604020202020204" pitchFamily="34" charset="0"/>
                <a:cs typeface="Arial" panose="020B0604020202020204" pitchFamily="34" charset="0"/>
              </a:rPr>
              <a:t>vaccines</a:t>
            </a:r>
          </a:p>
          <a:p>
            <a:endParaRPr lang="en-US" altLang="zh-CN" sz="2800" b="1" dirty="0">
              <a:solidFill>
                <a:srgbClr val="222222"/>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zh-CN" dirty="0">
                <a:solidFill>
                  <a:srgbClr val="006699"/>
                </a:solidFill>
                <a:latin typeface="-apple-system"/>
                <a:hlinkClick r:id="rId2"/>
              </a:rPr>
              <a:t>Eryn Blass</a:t>
            </a:r>
            <a:r>
              <a:rPr lang="en-US" altLang="zh-CN" dirty="0">
                <a:solidFill>
                  <a:srgbClr val="222222"/>
                </a:solidFill>
                <a:latin typeface="-apple-system"/>
              </a:rPr>
              <a:t> &amp; </a:t>
            </a:r>
          </a:p>
          <a:p>
            <a:pPr>
              <a:buFont typeface="Arial" panose="020B0604020202020204" pitchFamily="34" charset="0"/>
              <a:buChar char="•"/>
            </a:pPr>
            <a:r>
              <a:rPr lang="en-US" altLang="zh-CN" dirty="0">
                <a:solidFill>
                  <a:srgbClr val="006699"/>
                </a:solidFill>
                <a:latin typeface="-apple-system"/>
                <a:hlinkClick r:id="rId3"/>
              </a:rPr>
              <a:t>Patrick A. </a:t>
            </a:r>
            <a:r>
              <a:rPr lang="en-US" altLang="zh-CN" dirty="0" err="1">
                <a:solidFill>
                  <a:srgbClr val="006699"/>
                </a:solidFill>
                <a:latin typeface="-apple-system"/>
                <a:hlinkClick r:id="rId3"/>
              </a:rPr>
              <a:t>Ott</a:t>
            </a:r>
            <a:r>
              <a:rPr lang="en-US" altLang="zh-CN" dirty="0">
                <a:solidFill>
                  <a:srgbClr val="222222"/>
                </a:solidFill>
                <a:latin typeface="-apple-system"/>
              </a:rPr>
              <a:t> </a:t>
            </a:r>
          </a:p>
          <a:p>
            <a:r>
              <a:rPr lang="en-US" altLang="zh-CN" i="1" dirty="0">
                <a:solidFill>
                  <a:srgbClr val="006699"/>
                </a:solidFill>
                <a:latin typeface="-apple-system"/>
                <a:hlinkClick r:id="rId4"/>
              </a:rPr>
              <a:t>Nature Reviews Clinical Oncology</a:t>
            </a:r>
            <a:r>
              <a:rPr lang="en-US" altLang="zh-CN" dirty="0">
                <a:solidFill>
                  <a:srgbClr val="222222"/>
                </a:solidFill>
                <a:latin typeface="-apple-system"/>
              </a:rPr>
              <a:t> </a:t>
            </a:r>
            <a:r>
              <a:rPr lang="en-US" altLang="zh-CN" b="1" dirty="0">
                <a:solidFill>
                  <a:srgbClr val="222222"/>
                </a:solidFill>
                <a:latin typeface="-apple-system"/>
              </a:rPr>
              <a:t>volume 18</a:t>
            </a:r>
            <a:r>
              <a:rPr lang="en-US" altLang="zh-CN" dirty="0">
                <a:solidFill>
                  <a:srgbClr val="222222"/>
                </a:solidFill>
                <a:latin typeface="-apple-system"/>
              </a:rPr>
              <a:t>, pages215–229 (</a:t>
            </a:r>
            <a:r>
              <a:rPr lang="en-US" altLang="zh-CN" dirty="0" smtClean="0">
                <a:solidFill>
                  <a:srgbClr val="222222"/>
                </a:solidFill>
                <a:latin typeface="-apple-system"/>
              </a:rPr>
              <a:t>2021)</a:t>
            </a:r>
            <a:endParaRPr lang="en-US" altLang="zh-CN" b="1" dirty="0">
              <a:solidFill>
                <a:srgbClr val="222222"/>
              </a:solidFill>
              <a:latin typeface="-apple-system"/>
            </a:endParaRPr>
          </a:p>
        </p:txBody>
      </p:sp>
    </p:spTree>
    <p:extLst>
      <p:ext uri="{BB962C8B-B14F-4D97-AF65-F5344CB8AC3E}">
        <p14:creationId xmlns:p14="http://schemas.microsoft.com/office/powerpoint/2010/main" val="3804260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0674" y="679692"/>
            <a:ext cx="10952226" cy="5632311"/>
          </a:xfrm>
          <a:prstGeom prst="rect">
            <a:avLst/>
          </a:prstGeom>
        </p:spPr>
        <p:txBody>
          <a:bodyPr wrap="square">
            <a:spAutoFit/>
          </a:bodyPr>
          <a:lstStyle/>
          <a:p>
            <a:pPr>
              <a:buFont typeface="Arial" panose="020B0604020202020204" pitchFamily="34" charset="0"/>
              <a:buChar char="•"/>
            </a:pPr>
            <a:r>
              <a:rPr lang="en-US" altLang="zh-CN" sz="2000" dirty="0">
                <a:solidFill>
                  <a:srgbClr val="222222"/>
                </a:solidFill>
                <a:latin typeface="Harding"/>
              </a:rPr>
              <a:t>Personalized therapeutic cancer vaccines predicated on </a:t>
            </a:r>
            <a:r>
              <a:rPr lang="en-US" altLang="zh-CN" sz="2000" dirty="0" err="1">
                <a:solidFill>
                  <a:srgbClr val="222222"/>
                </a:solidFill>
                <a:latin typeface="Harding"/>
              </a:rPr>
              <a:t>neoantigens</a:t>
            </a:r>
            <a:r>
              <a:rPr lang="en-US" altLang="zh-CN" sz="2000" dirty="0">
                <a:solidFill>
                  <a:srgbClr val="222222"/>
                </a:solidFill>
                <a:latin typeface="Harding"/>
              </a:rPr>
              <a:t> have been shown to be feasible, safe and immunogenic in patients with melanoma and </a:t>
            </a:r>
            <a:r>
              <a:rPr lang="en-US" altLang="zh-CN" sz="2000" dirty="0" err="1">
                <a:solidFill>
                  <a:srgbClr val="222222"/>
                </a:solidFill>
                <a:latin typeface="Harding"/>
              </a:rPr>
              <a:t>glioblastoma</a:t>
            </a:r>
            <a:r>
              <a:rPr lang="en-US" altLang="zh-CN" sz="2000" dirty="0" smtClean="0">
                <a:solidFill>
                  <a:srgbClr val="222222"/>
                </a:solidFill>
                <a:latin typeface="Harding"/>
              </a:rPr>
              <a:t>.</a:t>
            </a:r>
          </a:p>
          <a:p>
            <a:pPr>
              <a:buFont typeface="Arial" panose="020B0604020202020204" pitchFamily="34" charset="0"/>
              <a:buChar char="•"/>
            </a:pPr>
            <a:endParaRPr lang="en-US" altLang="zh-CN" sz="2000" dirty="0">
              <a:solidFill>
                <a:srgbClr val="222222"/>
              </a:solidFill>
              <a:latin typeface="Harding"/>
            </a:endParaRPr>
          </a:p>
          <a:p>
            <a:pPr>
              <a:buFont typeface="Arial" panose="020B0604020202020204" pitchFamily="34" charset="0"/>
              <a:buChar char="•"/>
            </a:pPr>
            <a:r>
              <a:rPr lang="en-US" altLang="zh-CN" sz="2000" dirty="0">
                <a:solidFill>
                  <a:srgbClr val="222222"/>
                </a:solidFill>
                <a:latin typeface="Harding"/>
              </a:rPr>
              <a:t>Different vaccine formats and delivery strategies are currently being tested in clinical studies involving patients with various </a:t>
            </a:r>
            <a:r>
              <a:rPr lang="en-US" altLang="zh-CN" sz="2000" dirty="0" err="1">
                <a:solidFill>
                  <a:srgbClr val="222222"/>
                </a:solidFill>
                <a:latin typeface="Harding"/>
              </a:rPr>
              <a:t>tumour</a:t>
            </a:r>
            <a:r>
              <a:rPr lang="en-US" altLang="zh-CN" sz="2000" dirty="0">
                <a:solidFill>
                  <a:srgbClr val="222222"/>
                </a:solidFill>
                <a:latin typeface="Harding"/>
              </a:rPr>
              <a:t> types</a:t>
            </a:r>
            <a:r>
              <a:rPr lang="en-US" altLang="zh-CN" sz="2000" dirty="0" smtClean="0">
                <a:solidFill>
                  <a:srgbClr val="222222"/>
                </a:solidFill>
                <a:latin typeface="Harding"/>
              </a:rPr>
              <a:t>.</a:t>
            </a:r>
          </a:p>
          <a:p>
            <a:pPr>
              <a:buFont typeface="Arial" panose="020B0604020202020204" pitchFamily="34" charset="0"/>
              <a:buChar char="•"/>
            </a:pPr>
            <a:endParaRPr lang="en-US" altLang="zh-CN" sz="2000" dirty="0">
              <a:solidFill>
                <a:srgbClr val="222222"/>
              </a:solidFill>
              <a:latin typeface="Harding"/>
            </a:endParaRPr>
          </a:p>
          <a:p>
            <a:pPr>
              <a:buFont typeface="Arial" panose="020B0604020202020204" pitchFamily="34" charset="0"/>
              <a:buChar char="•"/>
            </a:pPr>
            <a:r>
              <a:rPr lang="en-US" altLang="zh-CN" sz="2000" dirty="0">
                <a:solidFill>
                  <a:srgbClr val="222222"/>
                </a:solidFill>
                <a:latin typeface="Harding"/>
              </a:rPr>
              <a:t>Deeper evaluation of the phenotypes, functionality and long-lasting memory potential of vaccine-induced </a:t>
            </a:r>
            <a:r>
              <a:rPr lang="en-US" altLang="zh-CN" sz="2000" dirty="0" err="1">
                <a:solidFill>
                  <a:srgbClr val="222222"/>
                </a:solidFill>
                <a:latin typeface="Harding"/>
              </a:rPr>
              <a:t>neoantigen</a:t>
            </a:r>
            <a:r>
              <a:rPr lang="en-US" altLang="zh-CN" sz="2000" dirty="0">
                <a:solidFill>
                  <a:srgbClr val="222222"/>
                </a:solidFill>
                <a:latin typeface="Harding"/>
              </a:rPr>
              <a:t>-specific CD4</a:t>
            </a:r>
            <a:r>
              <a:rPr lang="en-US" altLang="zh-CN" sz="2000" baseline="30000" dirty="0">
                <a:solidFill>
                  <a:srgbClr val="222222"/>
                </a:solidFill>
                <a:latin typeface="Harding"/>
              </a:rPr>
              <a:t>+</a:t>
            </a:r>
            <a:r>
              <a:rPr lang="en-US" altLang="zh-CN" sz="2000" dirty="0">
                <a:solidFill>
                  <a:srgbClr val="222222"/>
                </a:solidFill>
                <a:latin typeface="Harding"/>
              </a:rPr>
              <a:t> and CD8</a:t>
            </a:r>
            <a:r>
              <a:rPr lang="en-US" altLang="zh-CN" sz="2000" baseline="30000" dirty="0">
                <a:solidFill>
                  <a:srgbClr val="222222"/>
                </a:solidFill>
                <a:latin typeface="Harding"/>
              </a:rPr>
              <a:t>+</a:t>
            </a:r>
            <a:r>
              <a:rPr lang="en-US" altLang="zh-CN" sz="2000" dirty="0">
                <a:solidFill>
                  <a:srgbClr val="222222"/>
                </a:solidFill>
                <a:latin typeface="Harding"/>
              </a:rPr>
              <a:t> T cells is warranted to improve understanding of their therapeutic activity and optimize vaccination strategies</a:t>
            </a:r>
            <a:r>
              <a:rPr lang="en-US" altLang="zh-CN" sz="2000" dirty="0" smtClean="0">
                <a:solidFill>
                  <a:srgbClr val="222222"/>
                </a:solidFill>
                <a:latin typeface="Harding"/>
              </a:rPr>
              <a:t>.</a:t>
            </a:r>
          </a:p>
          <a:p>
            <a:pPr>
              <a:buFont typeface="Arial" panose="020B0604020202020204" pitchFamily="34" charset="0"/>
              <a:buChar char="•"/>
            </a:pPr>
            <a:endParaRPr lang="en-US" altLang="zh-CN" sz="2000" dirty="0">
              <a:solidFill>
                <a:srgbClr val="222222"/>
              </a:solidFill>
              <a:latin typeface="Harding"/>
            </a:endParaRPr>
          </a:p>
          <a:p>
            <a:pPr>
              <a:buFont typeface="Arial" panose="020B0604020202020204" pitchFamily="34" charset="0"/>
              <a:buChar char="•"/>
            </a:pPr>
            <a:r>
              <a:rPr lang="en-US" altLang="zh-CN" sz="2000" dirty="0" err="1">
                <a:solidFill>
                  <a:srgbClr val="222222"/>
                </a:solidFill>
                <a:latin typeface="Harding"/>
              </a:rPr>
              <a:t>Neoantigen</a:t>
            </a:r>
            <a:r>
              <a:rPr lang="en-US" altLang="zh-CN" sz="2000" dirty="0">
                <a:solidFill>
                  <a:srgbClr val="222222"/>
                </a:solidFill>
                <a:latin typeface="Harding"/>
              </a:rPr>
              <a:t> target discovery is continually being advanced to improve the identification of immunogenic </a:t>
            </a:r>
            <a:r>
              <a:rPr lang="en-US" altLang="zh-CN" sz="2000" dirty="0" err="1">
                <a:solidFill>
                  <a:srgbClr val="222222"/>
                </a:solidFill>
                <a:latin typeface="Harding"/>
              </a:rPr>
              <a:t>neoepitopes</a:t>
            </a:r>
            <a:r>
              <a:rPr lang="en-US" altLang="zh-CN" sz="2000" dirty="0">
                <a:solidFill>
                  <a:srgbClr val="222222"/>
                </a:solidFill>
                <a:latin typeface="Harding"/>
              </a:rPr>
              <a:t> that can be recognized by CD8</a:t>
            </a:r>
            <a:r>
              <a:rPr lang="en-US" altLang="zh-CN" sz="2000" baseline="30000" dirty="0">
                <a:solidFill>
                  <a:srgbClr val="222222"/>
                </a:solidFill>
                <a:latin typeface="Harding"/>
              </a:rPr>
              <a:t>+</a:t>
            </a:r>
            <a:r>
              <a:rPr lang="en-US" altLang="zh-CN" sz="2000" dirty="0">
                <a:solidFill>
                  <a:srgbClr val="222222"/>
                </a:solidFill>
                <a:latin typeface="Harding"/>
              </a:rPr>
              <a:t> T cells; algorithms for the more challenging task of predicting CD4</a:t>
            </a:r>
            <a:r>
              <a:rPr lang="en-US" altLang="zh-CN" sz="2000" baseline="30000" dirty="0">
                <a:solidFill>
                  <a:srgbClr val="222222"/>
                </a:solidFill>
                <a:latin typeface="Harding"/>
              </a:rPr>
              <a:t>+</a:t>
            </a:r>
            <a:r>
              <a:rPr lang="en-US" altLang="zh-CN" sz="2000" dirty="0">
                <a:solidFill>
                  <a:srgbClr val="222222"/>
                </a:solidFill>
                <a:latin typeface="Harding"/>
              </a:rPr>
              <a:t> T cell </a:t>
            </a:r>
            <a:r>
              <a:rPr lang="en-US" altLang="zh-CN" sz="2000" dirty="0" err="1">
                <a:solidFill>
                  <a:srgbClr val="222222"/>
                </a:solidFill>
                <a:latin typeface="Harding"/>
              </a:rPr>
              <a:t>neoepitopes</a:t>
            </a:r>
            <a:r>
              <a:rPr lang="en-US" altLang="zh-CN" sz="2000" dirty="0">
                <a:solidFill>
                  <a:srgbClr val="222222"/>
                </a:solidFill>
                <a:latin typeface="Harding"/>
              </a:rPr>
              <a:t> are also emerging</a:t>
            </a:r>
            <a:r>
              <a:rPr lang="en-US" altLang="zh-CN" sz="2000" dirty="0" smtClean="0">
                <a:solidFill>
                  <a:srgbClr val="222222"/>
                </a:solidFill>
                <a:latin typeface="Harding"/>
              </a:rPr>
              <a:t>.</a:t>
            </a:r>
          </a:p>
          <a:p>
            <a:pPr>
              <a:buFont typeface="Arial" panose="020B0604020202020204" pitchFamily="34" charset="0"/>
              <a:buChar char="•"/>
            </a:pPr>
            <a:endParaRPr lang="en-US" altLang="zh-CN" sz="2000" dirty="0">
              <a:solidFill>
                <a:srgbClr val="222222"/>
              </a:solidFill>
              <a:latin typeface="Harding"/>
            </a:endParaRPr>
          </a:p>
          <a:p>
            <a:pPr>
              <a:buFont typeface="Arial" panose="020B0604020202020204" pitchFamily="34" charset="0"/>
              <a:buChar char="•"/>
            </a:pPr>
            <a:r>
              <a:rPr lang="en-US" altLang="zh-CN" sz="2000" dirty="0">
                <a:solidFill>
                  <a:srgbClr val="222222"/>
                </a:solidFill>
                <a:latin typeface="Harding"/>
              </a:rPr>
              <a:t>Innovative vaccine delivery platforms and the most effective timing of combinatorial therapies should be further explored to reduce costs and time delays and increase clinical efficacy.</a:t>
            </a:r>
            <a:endParaRPr lang="en-US" altLang="zh-CN" sz="2000" b="0" i="0" dirty="0">
              <a:solidFill>
                <a:srgbClr val="222222"/>
              </a:solidFill>
              <a:effectLst/>
              <a:latin typeface="Harding"/>
            </a:endParaRPr>
          </a:p>
        </p:txBody>
      </p:sp>
    </p:spTree>
    <p:extLst>
      <p:ext uri="{BB962C8B-B14F-4D97-AF65-F5344CB8AC3E}">
        <p14:creationId xmlns:p14="http://schemas.microsoft.com/office/powerpoint/2010/main" val="3728730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2919" y="2175184"/>
            <a:ext cx="10125196" cy="4298768"/>
          </a:xfrm>
          <a:prstGeom prst="rect">
            <a:avLst/>
          </a:prstGeom>
        </p:spPr>
      </p:pic>
      <p:sp>
        <p:nvSpPr>
          <p:cNvPr id="4" name="Rectangle 3"/>
          <p:cNvSpPr/>
          <p:nvPr/>
        </p:nvSpPr>
        <p:spPr>
          <a:xfrm>
            <a:off x="1156401" y="525887"/>
            <a:ext cx="10238232" cy="830997"/>
          </a:xfrm>
          <a:prstGeom prst="rect">
            <a:avLst/>
          </a:prstGeom>
        </p:spPr>
        <p:txBody>
          <a:bodyPr wrap="square">
            <a:spAutoFit/>
          </a:bodyPr>
          <a:lstStyle/>
          <a:p>
            <a:r>
              <a:rPr lang="en-US" altLang="zh-CN" sz="2400" b="1" dirty="0">
                <a:solidFill>
                  <a:srgbClr val="222222"/>
                </a:solidFill>
                <a:latin typeface="Arial" panose="020B0604020202020204" pitchFamily="34" charset="0"/>
                <a:cs typeface="Arial" panose="020B0604020202020204" pitchFamily="34" charset="0"/>
              </a:rPr>
              <a:t>Fig. 1: Personalized </a:t>
            </a:r>
            <a:r>
              <a:rPr lang="en-US" altLang="zh-CN" sz="2400" b="1" dirty="0" err="1">
                <a:solidFill>
                  <a:srgbClr val="222222"/>
                </a:solidFill>
                <a:latin typeface="Arial" panose="020B0604020202020204" pitchFamily="34" charset="0"/>
                <a:cs typeface="Arial" panose="020B0604020202020204" pitchFamily="34" charset="0"/>
              </a:rPr>
              <a:t>neoantigen</a:t>
            </a:r>
            <a:r>
              <a:rPr lang="en-US" altLang="zh-CN" sz="2400" b="1" dirty="0">
                <a:solidFill>
                  <a:srgbClr val="222222"/>
                </a:solidFill>
                <a:latin typeface="Arial" panose="020B0604020202020204" pitchFamily="34" charset="0"/>
                <a:cs typeface="Arial" panose="020B0604020202020204" pitchFamily="34" charset="0"/>
              </a:rPr>
              <a:t>-based vaccination has the potential to induce long-lasting </a:t>
            </a:r>
            <a:r>
              <a:rPr lang="en-US" altLang="zh-CN" sz="2400" b="1" dirty="0" err="1">
                <a:solidFill>
                  <a:srgbClr val="222222"/>
                </a:solidFill>
                <a:latin typeface="Arial" panose="020B0604020202020204" pitchFamily="34" charset="0"/>
                <a:cs typeface="Arial" panose="020B0604020202020204" pitchFamily="34" charset="0"/>
              </a:rPr>
              <a:t>tumour</a:t>
            </a:r>
            <a:r>
              <a:rPr lang="en-US" altLang="zh-CN" sz="2400" b="1" dirty="0">
                <a:solidFill>
                  <a:srgbClr val="222222"/>
                </a:solidFill>
                <a:latin typeface="Arial" panose="020B0604020202020204" pitchFamily="34" charset="0"/>
                <a:cs typeface="Arial" panose="020B0604020202020204" pitchFamily="34" charset="0"/>
              </a:rPr>
              <a:t>-specific memory T cell populations</a:t>
            </a:r>
            <a:endParaRPr lang="en-US" altLang="zh-CN" sz="24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766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45FBB3E3-06A0-9538-FCF9-2BDA7F41999C}"/>
              </a:ext>
            </a:extLst>
          </p:cNvPr>
          <p:cNvPicPr>
            <a:picLocks noChangeAspect="1"/>
          </p:cNvPicPr>
          <p:nvPr/>
        </p:nvPicPr>
        <p:blipFill>
          <a:blip r:embed="rId2"/>
          <a:stretch>
            <a:fillRect/>
          </a:stretch>
        </p:blipFill>
        <p:spPr>
          <a:xfrm>
            <a:off x="3674558" y="1386702"/>
            <a:ext cx="5434699" cy="4936733"/>
          </a:xfrm>
          <a:prstGeom prst="rect">
            <a:avLst/>
          </a:prstGeom>
        </p:spPr>
      </p:pic>
      <p:sp>
        <p:nvSpPr>
          <p:cNvPr id="6" name="文本框 5">
            <a:extLst>
              <a:ext uri="{FF2B5EF4-FFF2-40B4-BE49-F238E27FC236}">
                <a16:creationId xmlns:a16="http://schemas.microsoft.com/office/drawing/2014/main" xmlns="" id="{ED3EF4CD-9420-A814-7BE6-BD6CE9133D19}"/>
              </a:ext>
            </a:extLst>
          </p:cNvPr>
          <p:cNvSpPr txBox="1"/>
          <p:nvPr/>
        </p:nvSpPr>
        <p:spPr>
          <a:xfrm>
            <a:off x="4419911" y="678149"/>
            <a:ext cx="2040943" cy="461665"/>
          </a:xfrm>
          <a:prstGeom prst="rect">
            <a:avLst/>
          </a:prstGeom>
          <a:noFill/>
        </p:spPr>
        <p:txBody>
          <a:bodyPr wrap="none" rtlCol="0">
            <a:spAutoFit/>
          </a:bodyPr>
          <a:lstStyle/>
          <a:p>
            <a:r>
              <a:rPr kumimoji="1" lang="zh-CN" altLang="en-US" sz="2400" b="1" dirty="0" smtClean="0"/>
              <a:t>前馈神经网络</a:t>
            </a:r>
            <a:endParaRPr kumimoji="1" lang="zh-CN" altLang="en-US" sz="2400" b="1" dirty="0"/>
          </a:p>
        </p:txBody>
      </p:sp>
    </p:spTree>
    <p:extLst>
      <p:ext uri="{BB962C8B-B14F-4D97-AF65-F5344CB8AC3E}">
        <p14:creationId xmlns:p14="http://schemas.microsoft.com/office/powerpoint/2010/main" val="39684545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0175" y="1700974"/>
            <a:ext cx="7471601" cy="4962888"/>
          </a:xfrm>
          <a:prstGeom prst="rect">
            <a:avLst/>
          </a:prstGeom>
        </p:spPr>
      </p:pic>
      <p:sp>
        <p:nvSpPr>
          <p:cNvPr id="3" name="Rectangle 2"/>
          <p:cNvSpPr/>
          <p:nvPr/>
        </p:nvSpPr>
        <p:spPr>
          <a:xfrm>
            <a:off x="958024" y="399211"/>
            <a:ext cx="9895904" cy="954107"/>
          </a:xfrm>
          <a:prstGeom prst="rect">
            <a:avLst/>
          </a:prstGeom>
        </p:spPr>
        <p:txBody>
          <a:bodyPr wrap="square">
            <a:spAutoFit/>
          </a:bodyPr>
          <a:lstStyle/>
          <a:p>
            <a:pPr algn="ctr"/>
            <a:r>
              <a:rPr lang="en-US" altLang="zh-CN" sz="2800" b="1" dirty="0">
                <a:solidFill>
                  <a:srgbClr val="222222"/>
                </a:solidFill>
                <a:latin typeface="Arial" panose="020B0604020202020204" pitchFamily="34" charset="0"/>
                <a:cs typeface="Arial" panose="020B0604020202020204" pitchFamily="34" charset="0"/>
              </a:rPr>
              <a:t>Fig. 2: Roles of </a:t>
            </a:r>
            <a:r>
              <a:rPr lang="en-US" altLang="zh-CN" sz="2800" b="1" dirty="0" err="1">
                <a:solidFill>
                  <a:srgbClr val="222222"/>
                </a:solidFill>
                <a:latin typeface="Arial" panose="020B0604020202020204" pitchFamily="34" charset="0"/>
                <a:cs typeface="Arial" panose="020B0604020202020204" pitchFamily="34" charset="0"/>
              </a:rPr>
              <a:t>neoantigen</a:t>
            </a:r>
            <a:r>
              <a:rPr lang="en-US" altLang="zh-CN" sz="2800" b="1" dirty="0">
                <a:solidFill>
                  <a:srgbClr val="222222"/>
                </a:solidFill>
                <a:latin typeface="Arial" panose="020B0604020202020204" pitchFamily="34" charset="0"/>
                <a:cs typeface="Arial" panose="020B0604020202020204" pitchFamily="34" charset="0"/>
              </a:rPr>
              <a:t>-specific CD4</a:t>
            </a:r>
            <a:r>
              <a:rPr lang="en-US" altLang="zh-CN" sz="2800" b="1" baseline="30000" dirty="0">
                <a:solidFill>
                  <a:srgbClr val="222222"/>
                </a:solidFill>
                <a:latin typeface="Arial" panose="020B0604020202020204" pitchFamily="34" charset="0"/>
                <a:cs typeface="Arial" panose="020B0604020202020204" pitchFamily="34" charset="0"/>
              </a:rPr>
              <a:t>+</a:t>
            </a:r>
            <a:r>
              <a:rPr lang="en-US" altLang="zh-CN" sz="2800" b="1" dirty="0">
                <a:solidFill>
                  <a:srgbClr val="222222"/>
                </a:solidFill>
                <a:latin typeface="Arial" panose="020B0604020202020204" pitchFamily="34" charset="0"/>
                <a:cs typeface="Arial" panose="020B0604020202020204" pitchFamily="34" charset="0"/>
              </a:rPr>
              <a:t> T cells following therapeutic vaccination</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0261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0509" y="1764002"/>
            <a:ext cx="9422174" cy="4837966"/>
          </a:xfrm>
          <a:prstGeom prst="rect">
            <a:avLst/>
          </a:prstGeom>
        </p:spPr>
      </p:pic>
      <p:sp>
        <p:nvSpPr>
          <p:cNvPr id="3" name="Rectangle 2"/>
          <p:cNvSpPr/>
          <p:nvPr/>
        </p:nvSpPr>
        <p:spPr>
          <a:xfrm>
            <a:off x="1645920" y="463219"/>
            <a:ext cx="8531352" cy="830997"/>
          </a:xfrm>
          <a:prstGeom prst="rect">
            <a:avLst/>
          </a:prstGeom>
        </p:spPr>
        <p:txBody>
          <a:bodyPr wrap="square">
            <a:spAutoFit/>
          </a:bodyPr>
          <a:lstStyle/>
          <a:p>
            <a:pPr algn="ctr"/>
            <a:r>
              <a:rPr lang="en-US" altLang="zh-CN" sz="2400" b="1" dirty="0">
                <a:solidFill>
                  <a:srgbClr val="222222"/>
                </a:solidFill>
                <a:latin typeface="Arial" panose="020B0604020202020204" pitchFamily="34" charset="0"/>
                <a:cs typeface="Arial" panose="020B0604020202020204" pitchFamily="34" charset="0"/>
              </a:rPr>
              <a:t>Fig. 3: Considerations relating to therapeutic </a:t>
            </a:r>
            <a:r>
              <a:rPr lang="en-US" altLang="zh-CN" sz="2400" b="1" dirty="0" err="1">
                <a:solidFill>
                  <a:srgbClr val="222222"/>
                </a:solidFill>
                <a:latin typeface="Arial" panose="020B0604020202020204" pitchFamily="34" charset="0"/>
                <a:cs typeface="Arial" panose="020B0604020202020204" pitchFamily="34" charset="0"/>
              </a:rPr>
              <a:t>neoantigen</a:t>
            </a:r>
            <a:r>
              <a:rPr lang="en-US" altLang="zh-CN" sz="2400" b="1" dirty="0">
                <a:solidFill>
                  <a:srgbClr val="222222"/>
                </a:solidFill>
                <a:latin typeface="Arial" panose="020B0604020202020204" pitchFamily="34" charset="0"/>
                <a:cs typeface="Arial" panose="020B0604020202020204" pitchFamily="34" charset="0"/>
              </a:rPr>
              <a:t> vaccine regimens</a:t>
            </a:r>
            <a:endParaRPr lang="en-US" altLang="zh-CN" sz="2400" b="1"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22838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316915"/>
            <a:ext cx="8668512" cy="830997"/>
          </a:xfrm>
          <a:prstGeom prst="rect">
            <a:avLst/>
          </a:prstGeom>
        </p:spPr>
        <p:txBody>
          <a:bodyPr wrap="square">
            <a:spAutoFit/>
          </a:bodyPr>
          <a:lstStyle/>
          <a:p>
            <a:pPr algn="ctr"/>
            <a:r>
              <a:rPr lang="en-US" altLang="zh-CN" sz="2400" b="1" dirty="0">
                <a:solidFill>
                  <a:srgbClr val="222222"/>
                </a:solidFill>
                <a:latin typeface="Arial" panose="020B0604020202020204" pitchFamily="34" charset="0"/>
                <a:cs typeface="Arial" panose="020B0604020202020204" pitchFamily="34" charset="0"/>
              </a:rPr>
              <a:t>Fig. 4: Algorithm-based identification of </a:t>
            </a:r>
            <a:r>
              <a:rPr lang="en-US" altLang="zh-CN" sz="2400" b="1" dirty="0" err="1">
                <a:solidFill>
                  <a:srgbClr val="222222"/>
                </a:solidFill>
                <a:latin typeface="Arial" panose="020B0604020202020204" pitchFamily="34" charset="0"/>
                <a:cs typeface="Arial" panose="020B0604020202020204" pitchFamily="34" charset="0"/>
              </a:rPr>
              <a:t>neoantigens</a:t>
            </a:r>
            <a:r>
              <a:rPr lang="en-US" altLang="zh-CN" sz="2400" b="1" dirty="0">
                <a:solidFill>
                  <a:srgbClr val="222222"/>
                </a:solidFill>
                <a:latin typeface="Arial" panose="020B0604020202020204" pitchFamily="34" charset="0"/>
                <a:cs typeface="Arial" panose="020B0604020202020204" pitchFamily="34" charset="0"/>
              </a:rPr>
              <a:t> for use in therapeutic vaccines</a:t>
            </a:r>
            <a:endParaRPr lang="zh-CN" altLang="en-US" sz="2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1104039" y="1660587"/>
            <a:ext cx="10118033" cy="4977957"/>
          </a:xfrm>
          <a:prstGeom prst="rect">
            <a:avLst/>
          </a:prstGeom>
        </p:spPr>
      </p:pic>
    </p:spTree>
    <p:extLst>
      <p:ext uri="{BB962C8B-B14F-4D97-AF65-F5344CB8AC3E}">
        <p14:creationId xmlns:p14="http://schemas.microsoft.com/office/powerpoint/2010/main" val="34105001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4752" y="2590557"/>
            <a:ext cx="8793480" cy="1908215"/>
          </a:xfrm>
          <a:prstGeom prst="rect">
            <a:avLst/>
          </a:prstGeom>
        </p:spPr>
        <p:txBody>
          <a:bodyPr wrap="square">
            <a:spAutoFit/>
          </a:bodyPr>
          <a:lstStyle/>
          <a:p>
            <a:r>
              <a:rPr lang="en-US" altLang="zh-CN" sz="2800" dirty="0">
                <a:latin typeface="Arial" panose="020B0604020202020204" pitchFamily="34" charset="0"/>
                <a:cs typeface="Arial" panose="020B0604020202020204" pitchFamily="34" charset="0"/>
              </a:rPr>
              <a:t>Targeting a </a:t>
            </a:r>
            <a:r>
              <a:rPr lang="en-US" altLang="zh-CN" sz="2800" dirty="0" err="1">
                <a:latin typeface="Arial" panose="020B0604020202020204" pitchFamily="34" charset="0"/>
                <a:cs typeface="Arial" panose="020B0604020202020204" pitchFamily="34" charset="0"/>
              </a:rPr>
              <a:t>neoantigen</a:t>
            </a:r>
            <a:r>
              <a:rPr lang="en-US" altLang="zh-CN" sz="2800" dirty="0">
                <a:latin typeface="Arial" panose="020B0604020202020204" pitchFamily="34" charset="0"/>
                <a:cs typeface="Arial" panose="020B0604020202020204" pitchFamily="34" charset="0"/>
              </a:rPr>
              <a:t> derived from a common TP53 mutation</a:t>
            </a:r>
            <a:r>
              <a:rPr lang="en-US" altLang="zh-CN" sz="2800" dirty="0" smtClean="0">
                <a:latin typeface="Arial" panose="020B0604020202020204" pitchFamily="34" charset="0"/>
                <a:cs typeface="Arial" panose="020B0604020202020204" pitchFamily="34" charset="0"/>
              </a:rPr>
              <a:t>.</a:t>
            </a:r>
          </a:p>
          <a:p>
            <a:endParaRPr lang="en-US" altLang="zh-CN" sz="2800" dirty="0">
              <a:latin typeface="Arial" panose="020B0604020202020204" pitchFamily="34" charset="0"/>
              <a:cs typeface="Arial" panose="020B0604020202020204" pitchFamily="34" charset="0"/>
            </a:endParaRPr>
          </a:p>
          <a:p>
            <a:r>
              <a:rPr lang="en-US" altLang="zh-CN" sz="1600" dirty="0" err="1">
                <a:latin typeface="Arial" panose="020B0604020202020204" pitchFamily="34" charset="0"/>
                <a:cs typeface="Arial" panose="020B0604020202020204" pitchFamily="34" charset="0"/>
              </a:rPr>
              <a:t>Hsiue</a:t>
            </a: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EH et al.</a:t>
            </a:r>
            <a:endParaRPr lang="en-US" altLang="zh-CN" sz="1600" dirty="0">
              <a:latin typeface="Arial" panose="020B0604020202020204" pitchFamily="34" charset="0"/>
              <a:cs typeface="Arial" panose="020B0604020202020204" pitchFamily="34" charset="0"/>
            </a:endParaRPr>
          </a:p>
          <a:p>
            <a:r>
              <a:rPr lang="en-US" altLang="zh-CN" sz="1600" dirty="0">
                <a:latin typeface="Arial" panose="020B0604020202020204" pitchFamily="34" charset="0"/>
                <a:cs typeface="Arial" panose="020B0604020202020204" pitchFamily="34" charset="0"/>
              </a:rPr>
              <a:t>Science. 2021 Mar 5;371(6533):eabc8697.</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36144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416" y="1542153"/>
            <a:ext cx="8010144" cy="4643381"/>
          </a:xfrm>
          <a:prstGeom prst="rect">
            <a:avLst/>
          </a:prstGeom>
        </p:spPr>
      </p:pic>
    </p:spTree>
    <p:extLst>
      <p:ext uri="{BB962C8B-B14F-4D97-AF65-F5344CB8AC3E}">
        <p14:creationId xmlns:p14="http://schemas.microsoft.com/office/powerpoint/2010/main" val="1932292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2928" y="1235916"/>
            <a:ext cx="6669024" cy="4558903"/>
          </a:xfrm>
          <a:prstGeom prst="rect">
            <a:avLst/>
          </a:prstGeom>
        </p:spPr>
      </p:pic>
      <p:sp>
        <p:nvSpPr>
          <p:cNvPr id="3" name="Rectangle 2"/>
          <p:cNvSpPr/>
          <p:nvPr/>
        </p:nvSpPr>
        <p:spPr>
          <a:xfrm>
            <a:off x="3313176" y="589585"/>
            <a:ext cx="6096000" cy="646331"/>
          </a:xfrm>
          <a:prstGeom prst="rect">
            <a:avLst/>
          </a:prstGeom>
        </p:spPr>
        <p:txBody>
          <a:bodyPr>
            <a:spAutoFit/>
          </a:bodyPr>
          <a:lstStyle/>
          <a:p>
            <a:r>
              <a:rPr lang="en-US" altLang="zh-CN" b="1" cap="all" dirty="0">
                <a:solidFill>
                  <a:srgbClr val="262626"/>
                </a:solidFill>
                <a:latin typeface="Roboto"/>
              </a:rPr>
              <a:t>FIG. 1</a:t>
            </a:r>
            <a:r>
              <a:rPr lang="en-US" altLang="zh-CN" dirty="0">
                <a:solidFill>
                  <a:srgbClr val="757575"/>
                </a:solidFill>
                <a:latin typeface="Roboto"/>
              </a:rPr>
              <a:t> Biological and biophysical characteristics of </a:t>
            </a:r>
            <a:r>
              <a:rPr lang="en-US" altLang="zh-CN" dirty="0" err="1">
                <a:solidFill>
                  <a:srgbClr val="757575"/>
                </a:solidFill>
                <a:latin typeface="Roboto"/>
              </a:rPr>
              <a:t>scFv</a:t>
            </a:r>
            <a:r>
              <a:rPr lang="en-US" altLang="zh-CN" dirty="0">
                <a:solidFill>
                  <a:srgbClr val="757575"/>
                </a:solidFill>
                <a:latin typeface="Roboto"/>
              </a:rPr>
              <a:t> clone H2.</a:t>
            </a:r>
            <a:endParaRPr lang="zh-CN" altLang="en-US" dirty="0"/>
          </a:p>
        </p:txBody>
      </p:sp>
    </p:spTree>
    <p:extLst>
      <p:ext uri="{BB962C8B-B14F-4D97-AF65-F5344CB8AC3E}">
        <p14:creationId xmlns:p14="http://schemas.microsoft.com/office/powerpoint/2010/main" val="37974727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6989" y="100584"/>
            <a:ext cx="4860227" cy="6583165"/>
          </a:xfrm>
          <a:prstGeom prst="rect">
            <a:avLst/>
          </a:prstGeom>
        </p:spPr>
      </p:pic>
      <p:sp>
        <p:nvSpPr>
          <p:cNvPr id="3" name="Rectangle 2"/>
          <p:cNvSpPr/>
          <p:nvPr/>
        </p:nvSpPr>
        <p:spPr>
          <a:xfrm>
            <a:off x="6004560" y="1860421"/>
            <a:ext cx="6096000" cy="3477875"/>
          </a:xfrm>
          <a:prstGeom prst="rect">
            <a:avLst/>
          </a:prstGeom>
        </p:spPr>
        <p:txBody>
          <a:bodyPr>
            <a:spAutoFit/>
          </a:bodyPr>
          <a:lstStyle/>
          <a:p>
            <a:r>
              <a:rPr lang="en-US" altLang="zh-CN" sz="2000" dirty="0" smtClean="0">
                <a:solidFill>
                  <a:srgbClr val="757575"/>
                </a:solidFill>
                <a:latin typeface="Roboto"/>
              </a:rPr>
              <a:t>(</a:t>
            </a:r>
            <a:r>
              <a:rPr lang="en-US" altLang="zh-CN" sz="2000" b="1" dirty="0">
                <a:solidFill>
                  <a:srgbClr val="757575"/>
                </a:solidFill>
                <a:latin typeface="Roboto"/>
              </a:rPr>
              <a:t>A</a:t>
            </a:r>
            <a:r>
              <a:rPr lang="en-US" altLang="zh-CN" sz="2000" dirty="0">
                <a:solidFill>
                  <a:srgbClr val="757575"/>
                </a:solidFill>
                <a:latin typeface="Roboto"/>
              </a:rPr>
              <a:t>) Illustration depicting the mechanism of action of H2-scDb. (</a:t>
            </a:r>
            <a:r>
              <a:rPr lang="en-US" altLang="zh-CN" sz="2000" b="1" dirty="0">
                <a:solidFill>
                  <a:srgbClr val="757575"/>
                </a:solidFill>
                <a:latin typeface="Roboto"/>
              </a:rPr>
              <a:t>B</a:t>
            </a:r>
            <a:r>
              <a:rPr lang="en-US" altLang="zh-CN" sz="2000" dirty="0">
                <a:solidFill>
                  <a:srgbClr val="757575"/>
                </a:solidFill>
                <a:latin typeface="Roboto"/>
              </a:rPr>
              <a:t>) HLA-A*02:01–positive tumor cell lines with different HLA expression and p53</a:t>
            </a:r>
            <a:r>
              <a:rPr lang="en-US" altLang="zh-CN" sz="2000" baseline="30000" dirty="0">
                <a:solidFill>
                  <a:srgbClr val="757575"/>
                </a:solidFill>
                <a:latin typeface="Roboto"/>
              </a:rPr>
              <a:t>R175H</a:t>
            </a:r>
            <a:r>
              <a:rPr lang="en-US" altLang="zh-CN" sz="2000" dirty="0">
                <a:solidFill>
                  <a:srgbClr val="757575"/>
                </a:solidFill>
                <a:latin typeface="Roboto"/>
              </a:rPr>
              <a:t> status were co-incubated with H2-scDb and T cells at an E:T ratio of 2:1. IFN-γ release was measured with ELISA. Data indicate mean ± SD of six technical replicates and are representative of two independent experiments. The HLA-A*02 MFI ratio is defined as MFI (anti–HLA-A*02)/MFI (</a:t>
            </a:r>
            <a:r>
              <a:rPr lang="en-US" altLang="zh-CN" sz="2000" dirty="0" err="1">
                <a:solidFill>
                  <a:srgbClr val="757575"/>
                </a:solidFill>
                <a:latin typeface="Roboto"/>
              </a:rPr>
              <a:t>isotype</a:t>
            </a:r>
            <a:r>
              <a:rPr lang="en-US" altLang="zh-CN" sz="2000" dirty="0">
                <a:solidFill>
                  <a:srgbClr val="757575"/>
                </a:solidFill>
                <a:latin typeface="Roboto"/>
              </a:rPr>
              <a:t> control).</a:t>
            </a:r>
            <a:endParaRPr lang="en-US" altLang="zh-CN" sz="2000" b="0" i="0" dirty="0">
              <a:solidFill>
                <a:srgbClr val="757575"/>
              </a:solidFill>
              <a:effectLst/>
              <a:latin typeface="Roboto"/>
            </a:endParaRPr>
          </a:p>
        </p:txBody>
      </p:sp>
      <p:sp>
        <p:nvSpPr>
          <p:cNvPr id="4" name="Rectangle 3"/>
          <p:cNvSpPr/>
          <p:nvPr/>
        </p:nvSpPr>
        <p:spPr>
          <a:xfrm>
            <a:off x="5074920" y="663943"/>
            <a:ext cx="6922008" cy="830997"/>
          </a:xfrm>
          <a:prstGeom prst="rect">
            <a:avLst/>
          </a:prstGeom>
        </p:spPr>
        <p:txBody>
          <a:bodyPr wrap="square">
            <a:spAutoFit/>
          </a:bodyPr>
          <a:lstStyle/>
          <a:p>
            <a:r>
              <a:rPr lang="en-US" altLang="zh-CN" sz="2400" b="1" cap="all" dirty="0">
                <a:solidFill>
                  <a:srgbClr val="262626"/>
                </a:solidFill>
                <a:latin typeface="Roboto"/>
              </a:rPr>
              <a:t>FIG. 2</a:t>
            </a:r>
            <a:r>
              <a:rPr lang="en-US" altLang="zh-CN" sz="2400" dirty="0">
                <a:solidFill>
                  <a:srgbClr val="757575"/>
                </a:solidFill>
                <a:latin typeface="Roboto"/>
              </a:rPr>
              <a:t> H2-scDb activates T cells in the presence of tumor cells presenting </a:t>
            </a:r>
            <a:r>
              <a:rPr lang="en-US" altLang="zh-CN" sz="2400" dirty="0" smtClean="0">
                <a:solidFill>
                  <a:srgbClr val="757575"/>
                </a:solidFill>
                <a:latin typeface="Roboto"/>
              </a:rPr>
              <a:t>p53</a:t>
            </a:r>
            <a:r>
              <a:rPr lang="en-US" altLang="zh-CN" sz="2400" baseline="30000" dirty="0" smtClean="0">
                <a:solidFill>
                  <a:srgbClr val="757575"/>
                </a:solidFill>
                <a:latin typeface="Roboto"/>
              </a:rPr>
              <a:t>R175H</a:t>
            </a:r>
            <a:endParaRPr lang="en-US" altLang="zh-CN" sz="2400" dirty="0">
              <a:solidFill>
                <a:srgbClr val="757575"/>
              </a:solidFill>
              <a:latin typeface="Roboto"/>
            </a:endParaRPr>
          </a:p>
        </p:txBody>
      </p:sp>
    </p:spTree>
    <p:extLst>
      <p:ext uri="{BB962C8B-B14F-4D97-AF65-F5344CB8AC3E}">
        <p14:creationId xmlns:p14="http://schemas.microsoft.com/office/powerpoint/2010/main" val="269155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4994</Words>
  <Application>Microsoft Office PowerPoint</Application>
  <PresentationFormat>Widescreen</PresentationFormat>
  <Paragraphs>495</Paragraphs>
  <Slides>96</Slides>
  <Notes>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0</vt:i4>
      </vt:variant>
      <vt:variant>
        <vt:lpstr>Slide Titles</vt:lpstr>
      </vt:variant>
      <vt:variant>
        <vt:i4>96</vt:i4>
      </vt:variant>
    </vt:vector>
  </HeadingPairs>
  <TitlesOfParts>
    <vt:vector size="109" baseType="lpstr">
      <vt:lpstr>-apple-system</vt:lpstr>
      <vt:lpstr>Arial Unicode MS</vt:lpstr>
      <vt:lpstr>Harding</vt:lpstr>
      <vt:lpstr>Roboto</vt:lpstr>
      <vt:lpstr>宋体</vt:lpstr>
      <vt:lpstr>微软雅黑</vt:lpstr>
      <vt:lpstr>Arial</vt:lpstr>
      <vt:lpstr>Calibri</vt:lpstr>
      <vt:lpstr>Calibri Light</vt:lpstr>
      <vt:lpstr>Lucida Sans Unicode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用户</dc:creator>
  <cp:lastModifiedBy>Windows 用户</cp:lastModifiedBy>
  <cp:revision>57</cp:revision>
  <dcterms:created xsi:type="dcterms:W3CDTF">2021-12-11T00:55:03Z</dcterms:created>
  <dcterms:modified xsi:type="dcterms:W3CDTF">2024-01-09T23:28:22Z</dcterms:modified>
</cp:coreProperties>
</file>